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11" r:id="rId2"/>
    <p:sldId id="271" r:id="rId3"/>
    <p:sldId id="257" r:id="rId4"/>
    <p:sldId id="258" r:id="rId5"/>
    <p:sldId id="279" r:id="rId6"/>
    <p:sldId id="277" r:id="rId7"/>
    <p:sldId id="275" r:id="rId8"/>
    <p:sldId id="280" r:id="rId9"/>
    <p:sldId id="287" r:id="rId10"/>
    <p:sldId id="289" r:id="rId11"/>
    <p:sldId id="290" r:id="rId12"/>
    <p:sldId id="292" r:id="rId13"/>
    <p:sldId id="291" r:id="rId14"/>
    <p:sldId id="308" r:id="rId15"/>
    <p:sldId id="300" r:id="rId16"/>
    <p:sldId id="293" r:id="rId17"/>
    <p:sldId id="305" r:id="rId18"/>
    <p:sldId id="303" r:id="rId19"/>
    <p:sldId id="307" r:id="rId20"/>
    <p:sldId id="302" r:id="rId21"/>
    <p:sldId id="276" r:id="rId22"/>
    <p:sldId id="312" r:id="rId23"/>
  </p:sldIdLst>
  <p:sldSz cx="9144000" cy="6858000" type="screen4x3"/>
  <p:notesSz cx="6858000" cy="9144000"/>
  <p:defaultTextStyle>
    <a:defPPr>
      <a:defRPr lang="en-US"/>
    </a:defPPr>
    <a:lvl1pPr algn="l" rtl="0" fontAlgn="base">
      <a:spcBef>
        <a:spcPct val="0"/>
      </a:spcBef>
      <a:spcAft>
        <a:spcPct val="0"/>
      </a:spcAft>
      <a:defRPr sz="4400" kern="1200">
        <a:solidFill>
          <a:schemeClr val="bg1"/>
        </a:solidFill>
        <a:latin typeface="Arial" charset="0"/>
        <a:ea typeface="ＭＳ Ｐゴシック" charset="-128"/>
        <a:cs typeface="+mn-cs"/>
      </a:defRPr>
    </a:lvl1pPr>
    <a:lvl2pPr marL="457200" algn="l" rtl="0" fontAlgn="base">
      <a:spcBef>
        <a:spcPct val="0"/>
      </a:spcBef>
      <a:spcAft>
        <a:spcPct val="0"/>
      </a:spcAft>
      <a:defRPr sz="4400" kern="1200">
        <a:solidFill>
          <a:schemeClr val="bg1"/>
        </a:solidFill>
        <a:latin typeface="Arial" charset="0"/>
        <a:ea typeface="ＭＳ Ｐゴシック" charset="-128"/>
        <a:cs typeface="+mn-cs"/>
      </a:defRPr>
    </a:lvl2pPr>
    <a:lvl3pPr marL="914400" algn="l" rtl="0" fontAlgn="base">
      <a:spcBef>
        <a:spcPct val="0"/>
      </a:spcBef>
      <a:spcAft>
        <a:spcPct val="0"/>
      </a:spcAft>
      <a:defRPr sz="4400" kern="1200">
        <a:solidFill>
          <a:schemeClr val="bg1"/>
        </a:solidFill>
        <a:latin typeface="Arial" charset="0"/>
        <a:ea typeface="ＭＳ Ｐゴシック" charset="-128"/>
        <a:cs typeface="+mn-cs"/>
      </a:defRPr>
    </a:lvl3pPr>
    <a:lvl4pPr marL="1371600" algn="l" rtl="0" fontAlgn="base">
      <a:spcBef>
        <a:spcPct val="0"/>
      </a:spcBef>
      <a:spcAft>
        <a:spcPct val="0"/>
      </a:spcAft>
      <a:defRPr sz="4400" kern="1200">
        <a:solidFill>
          <a:schemeClr val="bg1"/>
        </a:solidFill>
        <a:latin typeface="Arial" charset="0"/>
        <a:ea typeface="ＭＳ Ｐゴシック" charset="-128"/>
        <a:cs typeface="+mn-cs"/>
      </a:defRPr>
    </a:lvl4pPr>
    <a:lvl5pPr marL="1828800" algn="l" rtl="0" fontAlgn="base">
      <a:spcBef>
        <a:spcPct val="0"/>
      </a:spcBef>
      <a:spcAft>
        <a:spcPct val="0"/>
      </a:spcAft>
      <a:defRPr sz="4400" kern="1200">
        <a:solidFill>
          <a:schemeClr val="bg1"/>
        </a:solidFill>
        <a:latin typeface="Arial" charset="0"/>
        <a:ea typeface="ＭＳ Ｐゴシック" charset="-128"/>
        <a:cs typeface="+mn-cs"/>
      </a:defRPr>
    </a:lvl5pPr>
    <a:lvl6pPr marL="2286000" algn="l" defTabSz="914400" rtl="0" eaLnBrk="1" latinLnBrk="0" hangingPunct="1">
      <a:defRPr sz="4400" kern="1200">
        <a:solidFill>
          <a:schemeClr val="bg1"/>
        </a:solidFill>
        <a:latin typeface="Arial" charset="0"/>
        <a:ea typeface="ＭＳ Ｐゴシック" charset="-128"/>
        <a:cs typeface="+mn-cs"/>
      </a:defRPr>
    </a:lvl6pPr>
    <a:lvl7pPr marL="2743200" algn="l" defTabSz="914400" rtl="0" eaLnBrk="1" latinLnBrk="0" hangingPunct="1">
      <a:defRPr sz="4400" kern="1200">
        <a:solidFill>
          <a:schemeClr val="bg1"/>
        </a:solidFill>
        <a:latin typeface="Arial" charset="0"/>
        <a:ea typeface="ＭＳ Ｐゴシック" charset="-128"/>
        <a:cs typeface="+mn-cs"/>
      </a:defRPr>
    </a:lvl7pPr>
    <a:lvl8pPr marL="3200400" algn="l" defTabSz="914400" rtl="0" eaLnBrk="1" latinLnBrk="0" hangingPunct="1">
      <a:defRPr sz="4400" kern="1200">
        <a:solidFill>
          <a:schemeClr val="bg1"/>
        </a:solidFill>
        <a:latin typeface="Arial" charset="0"/>
        <a:ea typeface="ＭＳ Ｐゴシック" charset="-128"/>
        <a:cs typeface="+mn-cs"/>
      </a:defRPr>
    </a:lvl8pPr>
    <a:lvl9pPr marL="3657600" algn="l" defTabSz="914400" rtl="0" eaLnBrk="1" latinLnBrk="0" hangingPunct="1">
      <a:defRPr sz="4400" kern="1200">
        <a:solidFill>
          <a:schemeClr val="bg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4107">
          <p15:clr>
            <a:srgbClr val="A4A3A4"/>
          </p15:clr>
        </p15:guide>
        <p15:guide id="2" pos="47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FCCFF"/>
    <a:srgbClr val="9966FF"/>
    <a:srgbClr val="6600FF"/>
    <a:srgbClr val="0066FF"/>
    <a:srgbClr val="A390F4"/>
    <a:srgbClr val="BB99FF"/>
    <a:srgbClr val="FFCCCC"/>
    <a:srgbClr val="CC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1" autoAdjust="0"/>
    <p:restoredTop sz="94660"/>
  </p:normalViewPr>
  <p:slideViewPr>
    <p:cSldViewPr snapToGrid="0">
      <p:cViewPr>
        <p:scale>
          <a:sx n="106" d="100"/>
          <a:sy n="106" d="100"/>
        </p:scale>
        <p:origin x="-276" y="42"/>
      </p:cViewPr>
      <p:guideLst>
        <p:guide orient="horz" pos="4107"/>
        <p:guide pos="47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348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DD39C4B5-4C32-4447-BE3F-BE3EACD7A516}" type="datetime1">
              <a:rPr lang="en-US"/>
              <a:pPr>
                <a:defRPr/>
              </a:pPr>
              <a:t>3/7/2018</a:t>
            </a:fld>
            <a:endParaRPr lang="en-US" dirty="0"/>
          </a:p>
        </p:txBody>
      </p:sp>
      <p:sp>
        <p:nvSpPr>
          <p:cNvPr id="348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E3CD89F-088C-4D28-9A5D-476F723E417A}" type="slidenum">
              <a:rPr lang="en-US"/>
              <a:pPr>
                <a:defRPr/>
              </a:pPr>
              <a:t>‹#›</a:t>
            </a:fld>
            <a:endParaRPr lang="en-US" dirty="0"/>
          </a:p>
        </p:txBody>
      </p:sp>
    </p:spTree>
    <p:extLst>
      <p:ext uri="{BB962C8B-B14F-4D97-AF65-F5344CB8AC3E}">
        <p14:creationId xmlns:p14="http://schemas.microsoft.com/office/powerpoint/2010/main" val="3619468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ED4133A-615E-41B6-B0E4-82EB0B933262}" type="datetime1">
              <a:rPr lang="en-US"/>
              <a:pPr>
                <a:defRPr/>
              </a:pPr>
              <a:t>3/7/2018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85C032E4-07E3-4AC9-8E43-B19BC716C01D}" type="slidenum">
              <a:rPr lang="en-US"/>
              <a:pPr>
                <a:defRPr/>
              </a:pPr>
              <a:t>‹#›</a:t>
            </a:fld>
            <a:endParaRPr lang="en-US" dirty="0"/>
          </a:p>
        </p:txBody>
      </p:sp>
    </p:spTree>
    <p:extLst>
      <p:ext uri="{BB962C8B-B14F-4D97-AF65-F5344CB8AC3E}">
        <p14:creationId xmlns:p14="http://schemas.microsoft.com/office/powerpoint/2010/main" val="95701603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8B2034B-A40F-4D44-817E-E37FAC2D1F7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BF04D0D-2591-497E-92EE-1F4103DC45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C188A1-5A91-4133-A079-E5D8D13187B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8"/>
          <p:cNvPicPr>
            <a:picLocks noChangeAspect="1"/>
          </p:cNvPicPr>
          <p:nvPr userDrawn="1"/>
        </p:nvPicPr>
        <p:blipFill>
          <a:blip r:embed="rId3">
            <a:extLst>
              <a:ext uri="{28A0092B-C50C-407E-A947-70E740481C1C}">
                <a14:useLocalDpi xmlns:a14="http://schemas.microsoft.com/office/drawing/2010/main" val="0"/>
              </a:ext>
            </a:extLst>
          </a:blip>
          <a:srcRect b="28181"/>
          <a:stretch>
            <a:fillRect/>
          </a:stretch>
        </p:blipFill>
        <p:spPr bwMode="auto">
          <a:xfrm>
            <a:off x="195263" y="0"/>
            <a:ext cx="8758237"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userDrawn="1"/>
        </p:nvSpPr>
        <p:spPr bwMode="auto">
          <a:xfrm>
            <a:off x="8953500" y="0"/>
            <a:ext cx="190500" cy="6858000"/>
          </a:xfrm>
          <a:prstGeom prst="rect">
            <a:avLst/>
          </a:prstGeom>
          <a:solidFill>
            <a:srgbClr val="87CA3E"/>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 name="Rectangle 10"/>
          <p:cNvSpPr>
            <a:spLocks noChangeArrowheads="1"/>
          </p:cNvSpPr>
          <p:nvPr userDrawn="1"/>
        </p:nvSpPr>
        <p:spPr bwMode="auto">
          <a:xfrm>
            <a:off x="4763" y="0"/>
            <a:ext cx="190500" cy="6858000"/>
          </a:xfrm>
          <a:prstGeom prst="rect">
            <a:avLst/>
          </a:prstGeom>
          <a:solidFill>
            <a:srgbClr val="87CA3E"/>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5"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0388" y="6273800"/>
            <a:ext cx="31099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797300" y="6164263"/>
            <a:ext cx="104775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970463" y="6130925"/>
            <a:ext cx="204311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40575" y="6115050"/>
            <a:ext cx="12842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7016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8"/>
          <p:cNvPicPr>
            <a:picLocks noChangeAspect="1"/>
          </p:cNvPicPr>
          <p:nvPr userDrawn="1"/>
        </p:nvPicPr>
        <p:blipFill>
          <a:blip r:embed="rId2">
            <a:extLst>
              <a:ext uri="{28A0092B-C50C-407E-A947-70E740481C1C}">
                <a14:useLocalDpi xmlns:a14="http://schemas.microsoft.com/office/drawing/2010/main" val="0"/>
              </a:ext>
            </a:extLst>
          </a:blip>
          <a:srcRect b="28181"/>
          <a:stretch>
            <a:fillRect/>
          </a:stretch>
        </p:blipFill>
        <p:spPr bwMode="auto">
          <a:xfrm>
            <a:off x="195263" y="0"/>
            <a:ext cx="8758237"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userDrawn="1"/>
        </p:nvSpPr>
        <p:spPr bwMode="auto">
          <a:xfrm>
            <a:off x="8953500" y="0"/>
            <a:ext cx="190500" cy="6858000"/>
          </a:xfrm>
          <a:prstGeom prst="rect">
            <a:avLst/>
          </a:prstGeom>
          <a:solidFill>
            <a:srgbClr val="87CA3E"/>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 name="Rectangle 10"/>
          <p:cNvSpPr>
            <a:spLocks noChangeArrowheads="1"/>
          </p:cNvSpPr>
          <p:nvPr userDrawn="1"/>
        </p:nvSpPr>
        <p:spPr bwMode="auto">
          <a:xfrm>
            <a:off x="4763" y="0"/>
            <a:ext cx="190500" cy="6858000"/>
          </a:xfrm>
          <a:prstGeom prst="rect">
            <a:avLst/>
          </a:prstGeom>
          <a:solidFill>
            <a:srgbClr val="87CA3E"/>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801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C87491A-62EB-4EE2-9E44-E02CA1DFDCF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0BF6A9-C037-4D6B-AC9F-8BDD2D55A6E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836C8F7-B5B2-4A4E-90B0-B2A9A2BC484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36EE9D6-17CF-4DE5-8229-5D6CA8BA5F3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9F1EB39-DC64-4737-A770-F4A1AB49B6A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F3A30EF-17CB-4C23-BD7D-6F90EA93793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59DC3DC-7E4F-4F27-95FA-F3437956C7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F6BF410-52EA-4014-9A07-D241BA98CE8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a typeface="+mn-ea"/>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ea typeface="+mn-ea"/>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4805E550-8E91-4642-BDA6-7034ED83175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jpe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4294967295"/>
          </p:nvPr>
        </p:nvSpPr>
        <p:spPr>
          <a:xfrm>
            <a:off x="179512" y="3049588"/>
            <a:ext cx="8712968" cy="1179512"/>
          </a:xfrm>
        </p:spPr>
        <p:txBody>
          <a:bodyPr/>
          <a:lstStyle/>
          <a:p>
            <a:pPr marL="0" indent="0" algn="ctr" eaLnBrk="1" hangingPunct="1">
              <a:buNone/>
            </a:pPr>
            <a:r>
              <a:rPr lang="en-US" altLang="en-US" dirty="0"/>
              <a:t>   New &amp; Emerging Technologies in FR and      Intumescent Polymer Compounds </a:t>
            </a:r>
          </a:p>
        </p:txBody>
      </p:sp>
      <p:sp>
        <p:nvSpPr>
          <p:cNvPr id="7171" name="TextBox 3"/>
          <p:cNvSpPr txBox="1">
            <a:spLocks noChangeArrowheads="1"/>
          </p:cNvSpPr>
          <p:nvPr/>
        </p:nvSpPr>
        <p:spPr bwMode="auto">
          <a:xfrm>
            <a:off x="2505075" y="4483100"/>
            <a:ext cx="49910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Edward C. Gregor</a:t>
            </a:r>
          </a:p>
          <a:p>
            <a:pPr eaLnBrk="1" hangingPunct="1"/>
            <a:r>
              <a:rPr lang="en-US" altLang="en-US" sz="2000" dirty="0"/>
              <a:t>Managing Director</a:t>
            </a:r>
          </a:p>
          <a:p>
            <a:pPr eaLnBrk="1" hangingPunct="1"/>
            <a:r>
              <a:rPr lang="en-US" altLang="en-US" sz="2000" dirty="0"/>
              <a:t>Edward C. Gregor &amp; Associates, LLC</a:t>
            </a:r>
          </a:p>
        </p:txBody>
      </p:sp>
    </p:spTree>
    <p:extLst>
      <p:ext uri="{BB962C8B-B14F-4D97-AF65-F5344CB8AC3E}">
        <p14:creationId xmlns:p14="http://schemas.microsoft.com/office/powerpoint/2010/main" val="111433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0" y="0"/>
            <a:ext cx="9144000" cy="6858000"/>
          </a:xfrm>
          <a:prstGeom prst="rect">
            <a:avLst/>
          </a:prstGeom>
          <a:solidFill>
            <a:srgbClr val="74A4A8"/>
          </a:solidFill>
          <a:ln w="9525">
            <a:noFill/>
            <a:round/>
            <a:headEnd/>
            <a:tailEnd/>
          </a:ln>
        </p:spPr>
        <p:txBody>
          <a:bodyPr/>
          <a:lstStyle/>
          <a:p>
            <a:endParaRPr lang="en-US" dirty="0"/>
          </a:p>
        </p:txBody>
      </p:sp>
      <p:pic>
        <p:nvPicPr>
          <p:cNvPr id="15363" name="Picture 7" descr="102572183.jpg"/>
          <p:cNvPicPr>
            <a:picLocks noChangeAspect="1"/>
          </p:cNvPicPr>
          <p:nvPr/>
        </p:nvPicPr>
        <p:blipFill>
          <a:blip r:embed="rId2"/>
          <a:srcRect l="39999" r="16945"/>
          <a:stretch>
            <a:fillRect/>
          </a:stretch>
        </p:blipFill>
        <p:spPr bwMode="auto">
          <a:xfrm>
            <a:off x="7539036" y="0"/>
            <a:ext cx="1604963" cy="6858000"/>
          </a:xfrm>
          <a:prstGeom prst="rect">
            <a:avLst/>
          </a:prstGeom>
          <a:noFill/>
          <a:ln w="9525">
            <a:noFill/>
            <a:miter lim="800000"/>
            <a:headEnd/>
            <a:tailEnd/>
          </a:ln>
        </p:spPr>
      </p:pic>
      <p:sp>
        <p:nvSpPr>
          <p:cNvPr id="15364" name="Rectangle 2"/>
          <p:cNvSpPr txBox="1">
            <a:spLocks noChangeArrowheads="1"/>
          </p:cNvSpPr>
          <p:nvPr/>
        </p:nvSpPr>
        <p:spPr bwMode="auto">
          <a:xfrm>
            <a:off x="304800" y="223838"/>
            <a:ext cx="8839200" cy="1206500"/>
          </a:xfrm>
          <a:prstGeom prst="rect">
            <a:avLst/>
          </a:prstGeom>
          <a:noFill/>
          <a:ln w="9525">
            <a:noFill/>
            <a:miter lim="800000"/>
            <a:headEnd/>
            <a:tailEnd/>
          </a:ln>
        </p:spPr>
        <p:txBody>
          <a:bodyPr anchor="ctr"/>
          <a:lstStyle/>
          <a:p>
            <a:r>
              <a:rPr lang="en-US" sz="3000" b="1" dirty="0">
                <a:latin typeface="Century Gothic" charset="0"/>
                <a:cs typeface="Arial" charset="0"/>
              </a:rPr>
              <a:t>Sustainable Health</a:t>
            </a:r>
            <a:endParaRPr lang="en-US" sz="3000" dirty="0">
              <a:latin typeface="Century Gothic" charset="0"/>
              <a:cs typeface="Arial" charset="0"/>
            </a:endParaRPr>
          </a:p>
        </p:txBody>
      </p:sp>
      <p:cxnSp>
        <p:nvCxnSpPr>
          <p:cNvPr id="15365" name="Straight Connector 7"/>
          <p:cNvCxnSpPr>
            <a:cxnSpLocks noChangeShapeType="1"/>
          </p:cNvCxnSpPr>
          <p:nvPr/>
        </p:nvCxnSpPr>
        <p:spPr bwMode="auto">
          <a:xfrm>
            <a:off x="0" y="985838"/>
            <a:ext cx="9144000" cy="1587"/>
          </a:xfrm>
          <a:prstGeom prst="line">
            <a:avLst/>
          </a:prstGeom>
          <a:noFill/>
          <a:ln w="9525">
            <a:solidFill>
              <a:schemeClr val="bg1"/>
            </a:solidFill>
            <a:round/>
            <a:headEnd/>
            <a:tailEnd/>
          </a:ln>
        </p:spPr>
      </p:cxnSp>
      <p:sp>
        <p:nvSpPr>
          <p:cNvPr id="15366" name="Rectangle 3"/>
          <p:cNvSpPr>
            <a:spLocks noGrp="1" noChangeArrowheads="1"/>
          </p:cNvSpPr>
          <p:nvPr>
            <p:ph type="body" idx="1"/>
          </p:nvPr>
        </p:nvSpPr>
        <p:spPr>
          <a:xfrm>
            <a:off x="319088" y="1430338"/>
            <a:ext cx="4837112" cy="2905125"/>
          </a:xfrm>
        </p:spPr>
        <p:txBody>
          <a:bodyPr/>
          <a:lstStyle/>
          <a:p>
            <a:pPr marL="0" eaLnBrk="1" hangingPunct="1">
              <a:lnSpc>
                <a:spcPct val="90000"/>
              </a:lnSpc>
            </a:pPr>
            <a:r>
              <a:rPr lang="en-US" sz="2000" b="1" dirty="0">
                <a:solidFill>
                  <a:schemeClr val="bg1"/>
                </a:solidFill>
                <a:latin typeface="Century Gothic" charset="0"/>
                <a:ea typeface="ＭＳ Ｐゴシック" charset="-128"/>
              </a:rPr>
              <a:t>Does Not Contain Any Detectable:</a:t>
            </a:r>
          </a:p>
          <a:p>
            <a:pPr lvl="2" eaLnBrk="1" hangingPunct="1">
              <a:lnSpc>
                <a:spcPct val="90000"/>
              </a:lnSpc>
              <a:spcBef>
                <a:spcPts val="1075"/>
              </a:spcBef>
            </a:pPr>
            <a:r>
              <a:rPr lang="en-US" sz="1800" dirty="0">
                <a:solidFill>
                  <a:schemeClr val="bg1"/>
                </a:solidFill>
                <a:latin typeface="Century Gothic" charset="0"/>
                <a:ea typeface="ＭＳ Ｐゴシック" charset="-128"/>
              </a:rPr>
              <a:t>Phthalates</a:t>
            </a:r>
          </a:p>
          <a:p>
            <a:pPr lvl="2" eaLnBrk="1" hangingPunct="1">
              <a:lnSpc>
                <a:spcPct val="90000"/>
              </a:lnSpc>
              <a:spcBef>
                <a:spcPts val="475"/>
              </a:spcBef>
            </a:pPr>
            <a:r>
              <a:rPr lang="en-US" sz="1800" dirty="0">
                <a:solidFill>
                  <a:schemeClr val="bg1"/>
                </a:solidFill>
                <a:latin typeface="Century Gothic" charset="0"/>
                <a:ea typeface="ＭＳ Ｐゴシック" charset="-128"/>
              </a:rPr>
              <a:t>Vinyl Chloride</a:t>
            </a:r>
          </a:p>
          <a:p>
            <a:pPr lvl="2" eaLnBrk="1" hangingPunct="1">
              <a:lnSpc>
                <a:spcPct val="90000"/>
              </a:lnSpc>
              <a:spcBef>
                <a:spcPts val="475"/>
              </a:spcBef>
            </a:pPr>
            <a:r>
              <a:rPr lang="en-US" sz="1800" dirty="0">
                <a:solidFill>
                  <a:schemeClr val="bg1"/>
                </a:solidFill>
                <a:latin typeface="Century Gothic" charset="0"/>
                <a:ea typeface="ＭＳ Ｐゴシック" charset="-128"/>
              </a:rPr>
              <a:t>Heavy Metals</a:t>
            </a:r>
          </a:p>
          <a:p>
            <a:pPr lvl="2" eaLnBrk="1" hangingPunct="1">
              <a:lnSpc>
                <a:spcPct val="90000"/>
              </a:lnSpc>
              <a:spcBef>
                <a:spcPts val="475"/>
              </a:spcBef>
            </a:pPr>
            <a:r>
              <a:rPr lang="en-US" sz="1800" dirty="0">
                <a:solidFill>
                  <a:schemeClr val="bg1"/>
                </a:solidFill>
                <a:latin typeface="Century Gothic" charset="0"/>
                <a:ea typeface="ＭＳ Ｐゴシック" charset="-128"/>
              </a:rPr>
              <a:t>Halogens/Bromine</a:t>
            </a:r>
          </a:p>
          <a:p>
            <a:pPr lvl="2" eaLnBrk="1" hangingPunct="1">
              <a:lnSpc>
                <a:spcPct val="90000"/>
              </a:lnSpc>
              <a:spcBef>
                <a:spcPts val="475"/>
              </a:spcBef>
            </a:pPr>
            <a:r>
              <a:rPr lang="en-US" sz="1800" dirty="0">
                <a:solidFill>
                  <a:schemeClr val="bg1"/>
                </a:solidFill>
                <a:latin typeface="Century Gothic" charset="0"/>
                <a:ea typeface="ＭＳ Ｐゴシック" charset="-128"/>
              </a:rPr>
              <a:t>Dioxins</a:t>
            </a:r>
          </a:p>
          <a:p>
            <a:pPr eaLnBrk="1" hangingPunct="1">
              <a:lnSpc>
                <a:spcPct val="90000"/>
              </a:lnSpc>
              <a:spcBef>
                <a:spcPts val="475"/>
              </a:spcBef>
            </a:pPr>
            <a:r>
              <a:rPr lang="en-US" sz="2000" b="1" dirty="0">
                <a:solidFill>
                  <a:schemeClr val="bg1"/>
                </a:solidFill>
                <a:latin typeface="Century Gothic" charset="0"/>
                <a:ea typeface="ＭＳ Ｐゴシック" charset="-128"/>
              </a:rPr>
              <a:t>Can be used as a cradle to cradle offering:</a:t>
            </a:r>
            <a:endParaRPr lang="en-US" sz="2000" dirty="0">
              <a:solidFill>
                <a:schemeClr val="bg1"/>
              </a:solidFill>
              <a:latin typeface="Century Gothic" charset="0"/>
              <a:ea typeface="ＭＳ Ｐゴシック" charset="-128"/>
            </a:endParaRPr>
          </a:p>
          <a:p>
            <a:pPr lvl="1" eaLnBrk="1" hangingPunct="1">
              <a:lnSpc>
                <a:spcPct val="90000"/>
              </a:lnSpc>
              <a:spcBef>
                <a:spcPts val="1075"/>
              </a:spcBef>
            </a:pPr>
            <a:r>
              <a:rPr lang="en-US" sz="2000" dirty="0">
                <a:solidFill>
                  <a:schemeClr val="bg1"/>
                </a:solidFill>
                <a:latin typeface="Century Gothic" charset="0"/>
                <a:ea typeface="ＭＳ Ｐゴシック" charset="-128"/>
              </a:rPr>
              <a:t>Recyclable – post-industrial/</a:t>
            </a:r>
            <a:br>
              <a:rPr lang="en-US" sz="2000" dirty="0">
                <a:solidFill>
                  <a:schemeClr val="bg1"/>
                </a:solidFill>
                <a:latin typeface="Century Gothic" charset="0"/>
                <a:ea typeface="ＭＳ Ｐゴシック" charset="-128"/>
              </a:rPr>
            </a:br>
            <a:r>
              <a:rPr lang="en-US" sz="2000" dirty="0">
                <a:solidFill>
                  <a:schemeClr val="bg1"/>
                </a:solidFill>
                <a:latin typeface="Century Gothic" charset="0"/>
                <a:ea typeface="ＭＳ Ｐゴシック" charset="-128"/>
              </a:rPr>
              <a:t>consumer waste</a:t>
            </a:r>
          </a:p>
          <a:p>
            <a:pPr lvl="2" eaLnBrk="1" hangingPunct="1">
              <a:lnSpc>
                <a:spcPct val="90000"/>
              </a:lnSpc>
              <a:spcBef>
                <a:spcPts val="1075"/>
              </a:spcBef>
            </a:pPr>
            <a:r>
              <a:rPr lang="en-US" sz="1800" dirty="0">
                <a:solidFill>
                  <a:schemeClr val="bg1"/>
                </a:solidFill>
                <a:latin typeface="Century Gothic" charset="0"/>
                <a:ea typeface="ＭＳ Ｐゴシック" charset="-128"/>
              </a:rPr>
              <a:t>Impact Modifier: Transportation products and pallets</a:t>
            </a:r>
          </a:p>
          <a:p>
            <a:pPr lvl="2" eaLnBrk="1" hangingPunct="1">
              <a:lnSpc>
                <a:spcPct val="90000"/>
              </a:lnSpc>
              <a:spcBef>
                <a:spcPts val="1075"/>
              </a:spcBef>
            </a:pPr>
            <a:r>
              <a:rPr lang="en-US" sz="1800" dirty="0">
                <a:solidFill>
                  <a:schemeClr val="bg1"/>
                </a:solidFill>
                <a:latin typeface="Century Gothic" charset="0"/>
                <a:ea typeface="ＭＳ Ｐゴシック" charset="-128"/>
              </a:rPr>
              <a:t>Interior uses where people gather.</a:t>
            </a:r>
          </a:p>
          <a:p>
            <a:pPr lvl="2" eaLnBrk="1" hangingPunct="1">
              <a:lnSpc>
                <a:spcPct val="90000"/>
              </a:lnSpc>
              <a:spcBef>
                <a:spcPts val="1075"/>
              </a:spcBef>
            </a:pPr>
            <a:r>
              <a:rPr lang="en-US" sz="1800" dirty="0">
                <a:solidFill>
                  <a:schemeClr val="bg1"/>
                </a:solidFill>
                <a:latin typeface="Century Gothic" charset="0"/>
                <a:ea typeface="ＭＳ Ｐゴシック" charset="-128"/>
              </a:rPr>
              <a:t>Sustainable</a:t>
            </a:r>
          </a:p>
        </p:txBody>
      </p:sp>
      <p:pic>
        <p:nvPicPr>
          <p:cNvPr id="7" name="Picture 14" descr="200168036-003.jpg"/>
          <p:cNvPicPr>
            <a:picLocks noChangeAspect="1"/>
          </p:cNvPicPr>
          <p:nvPr/>
        </p:nvPicPr>
        <p:blipFill>
          <a:blip r:embed="rId3"/>
          <a:srcRect l="29704"/>
          <a:stretch>
            <a:fillRect/>
          </a:stretch>
        </p:blipFill>
        <p:spPr bwMode="auto">
          <a:xfrm>
            <a:off x="5381625" y="0"/>
            <a:ext cx="3762375"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25000"/>
            <a:alpha val="99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66725"/>
            <a:ext cx="8229600" cy="1733550"/>
          </a:xfrm>
        </p:spPr>
        <p:txBody>
          <a:bodyPr/>
          <a:lstStyle/>
          <a:p>
            <a:pPr eaLnBrk="1" hangingPunct="1"/>
            <a:r>
              <a:rPr lang="en-US" dirty="0">
                <a:solidFill>
                  <a:schemeClr val="accent1"/>
                </a:solidFill>
                <a:ea typeface="ＭＳ Ｐゴシック" charset="-128"/>
              </a:rPr>
              <a:t>Sustainability Creed </a:t>
            </a:r>
            <a:br>
              <a:rPr lang="en-US" dirty="0">
                <a:solidFill>
                  <a:schemeClr val="accent1"/>
                </a:solidFill>
                <a:ea typeface="ＭＳ Ｐゴシック" charset="-128"/>
              </a:rPr>
            </a:br>
            <a:r>
              <a:rPr lang="en-US" dirty="0">
                <a:solidFill>
                  <a:schemeClr val="accent1"/>
                </a:solidFill>
                <a:ea typeface="ＭＳ Ｐゴシック" charset="-128"/>
              </a:rPr>
              <a:t> Leave No Footprint Behind</a:t>
            </a:r>
          </a:p>
        </p:txBody>
      </p:sp>
      <p:sp>
        <p:nvSpPr>
          <p:cNvPr id="18435" name="Rectangle 3"/>
          <p:cNvSpPr>
            <a:spLocks noGrp="1" noChangeArrowheads="1"/>
          </p:cNvSpPr>
          <p:nvPr>
            <p:ph type="body" idx="1"/>
          </p:nvPr>
        </p:nvSpPr>
        <p:spPr>
          <a:xfrm>
            <a:off x="1685925" y="2971800"/>
            <a:ext cx="5734050" cy="2619375"/>
          </a:xfrm>
          <a:solidFill>
            <a:schemeClr val="bg1"/>
          </a:solidFill>
        </p:spPr>
        <p:txBody>
          <a:bodyPr/>
          <a:lstStyle/>
          <a:p>
            <a:pPr eaLnBrk="1" hangingPunct="1">
              <a:buFontTx/>
              <a:buNone/>
            </a:pPr>
            <a:r>
              <a:rPr lang="en-US" dirty="0">
                <a:ea typeface="ＭＳ Ｐゴシック" charset="-128"/>
              </a:rPr>
              <a:t>         </a:t>
            </a:r>
            <a:endParaRPr lang="en-US" sz="4000" dirty="0">
              <a:solidFill>
                <a:schemeClr val="accent1"/>
              </a:solidFill>
              <a:ea typeface="ＭＳ Ｐゴシック" charset="-128"/>
            </a:endParaRPr>
          </a:p>
        </p:txBody>
      </p:sp>
      <p:pic>
        <p:nvPicPr>
          <p:cNvPr id="18436" name="Picture 14"/>
          <p:cNvPicPr>
            <a:picLocks noChangeAspect="1" noChangeArrowheads="1"/>
          </p:cNvPicPr>
          <p:nvPr/>
        </p:nvPicPr>
        <p:blipFill>
          <a:blip r:embed="rId2"/>
          <a:srcRect/>
          <a:stretch>
            <a:fillRect/>
          </a:stretch>
        </p:blipFill>
        <p:spPr bwMode="auto">
          <a:xfrm>
            <a:off x="1295400" y="2228850"/>
            <a:ext cx="6448425" cy="41243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33338" y="-828675"/>
            <a:ext cx="9177338" cy="7686675"/>
          </a:xfrm>
          <a:prstGeom prst="rect">
            <a:avLst/>
          </a:prstGeom>
          <a:solidFill>
            <a:srgbClr val="4A7CA0"/>
          </a:solidFill>
          <a:ln w="9525">
            <a:noFill/>
            <a:round/>
            <a:headEnd/>
            <a:tailEnd/>
          </a:ln>
        </p:spPr>
        <p:txBody>
          <a:bodyPr/>
          <a:lstStyle/>
          <a:p>
            <a:endParaRPr lang="en-US" dirty="0"/>
          </a:p>
        </p:txBody>
      </p:sp>
      <p:cxnSp>
        <p:nvCxnSpPr>
          <p:cNvPr id="7171" name="Straight Connector 7"/>
          <p:cNvCxnSpPr>
            <a:cxnSpLocks noChangeShapeType="1"/>
          </p:cNvCxnSpPr>
          <p:nvPr/>
        </p:nvCxnSpPr>
        <p:spPr bwMode="auto">
          <a:xfrm>
            <a:off x="-523877" y="0"/>
            <a:ext cx="9934575" cy="0"/>
          </a:xfrm>
          <a:prstGeom prst="line">
            <a:avLst/>
          </a:prstGeom>
          <a:noFill/>
          <a:ln w="9525">
            <a:solidFill>
              <a:schemeClr val="bg1"/>
            </a:solidFill>
            <a:round/>
            <a:headEnd/>
            <a:tailEnd/>
          </a:ln>
        </p:spPr>
      </p:cxnSp>
      <p:sp>
        <p:nvSpPr>
          <p:cNvPr id="7172" name="Rectangle 3"/>
          <p:cNvSpPr>
            <a:spLocks noGrp="1" noChangeArrowheads="1"/>
          </p:cNvSpPr>
          <p:nvPr>
            <p:ph type="body" idx="1"/>
          </p:nvPr>
        </p:nvSpPr>
        <p:spPr>
          <a:xfrm>
            <a:off x="514350" y="730526"/>
            <a:ext cx="8629650" cy="5843313"/>
          </a:xfrm>
        </p:spPr>
        <p:txBody>
          <a:bodyPr/>
          <a:lstStyle/>
          <a:p>
            <a:pPr eaLnBrk="1" hangingPunct="1">
              <a:spcBef>
                <a:spcPts val="2875"/>
              </a:spcBef>
            </a:pPr>
            <a:r>
              <a:rPr lang="en-US" sz="2400" b="1" dirty="0">
                <a:solidFill>
                  <a:schemeClr val="bg1"/>
                </a:solidFill>
                <a:latin typeface="Century Gothic" charset="0"/>
                <a:ea typeface="ＭＳ Ｐゴシック" charset="-128"/>
              </a:rPr>
              <a:t>Practical end-uses</a:t>
            </a:r>
          </a:p>
          <a:p>
            <a:pPr marL="800100" lvl="2" eaLnBrk="1" hangingPunct="1">
              <a:spcBef>
                <a:spcPts val="2875"/>
              </a:spcBef>
            </a:pPr>
            <a:r>
              <a:rPr lang="en-US" sz="1800" b="1" dirty="0">
                <a:solidFill>
                  <a:schemeClr val="bg1"/>
                </a:solidFill>
                <a:latin typeface="Century Gothic" charset="0"/>
                <a:ea typeface="ＭＳ Ｐゴシック" charset="-128"/>
              </a:rPr>
              <a:t>Barrier Films, fibers, printed signage, labels and surface wraps </a:t>
            </a:r>
          </a:p>
          <a:p>
            <a:pPr marL="800100" lvl="2" eaLnBrk="1" hangingPunct="1">
              <a:spcBef>
                <a:spcPts val="2875"/>
              </a:spcBef>
            </a:pPr>
            <a:r>
              <a:rPr lang="en-US" sz="1800" b="1" dirty="0">
                <a:solidFill>
                  <a:schemeClr val="bg1"/>
                </a:solidFill>
                <a:latin typeface="Century Gothic" charset="0"/>
                <a:ea typeface="ＭＳ Ｐゴシック" charset="-128"/>
              </a:rPr>
              <a:t>Contract Fabrics: wall coverings, upholstery &amp; nonwoven fabrics</a:t>
            </a:r>
          </a:p>
          <a:p>
            <a:pPr marL="800100" lvl="2" eaLnBrk="1" hangingPunct="1">
              <a:spcBef>
                <a:spcPts val="2875"/>
              </a:spcBef>
            </a:pPr>
            <a:r>
              <a:rPr lang="en-US" sz="1800" b="1" dirty="0">
                <a:solidFill>
                  <a:schemeClr val="bg1"/>
                </a:solidFill>
                <a:latin typeface="Century Gothic" charset="0"/>
                <a:ea typeface="ＭＳ Ｐゴシック" charset="-128"/>
              </a:rPr>
              <a:t>Coated fabrics, coated paper, films, Sheet, co-extrusions</a:t>
            </a:r>
          </a:p>
          <a:p>
            <a:pPr marL="800100" lvl="2" eaLnBrk="1" hangingPunct="1">
              <a:spcBef>
                <a:spcPts val="2875"/>
              </a:spcBef>
            </a:pPr>
            <a:r>
              <a:rPr lang="en-US" sz="1800" b="1" dirty="0">
                <a:solidFill>
                  <a:schemeClr val="bg1"/>
                </a:solidFill>
                <a:latin typeface="Century Gothic" charset="0"/>
                <a:ea typeface="ＭＳ Ｐゴシック" charset="-128"/>
              </a:rPr>
              <a:t>Barrier films, resilient flooring tiles, carpet,  fibers</a:t>
            </a:r>
          </a:p>
          <a:p>
            <a:pPr marL="0" eaLnBrk="1" hangingPunct="1">
              <a:spcBef>
                <a:spcPts val="2875"/>
              </a:spcBef>
            </a:pPr>
            <a:r>
              <a:rPr lang="en-US" sz="2400" b="1" dirty="0">
                <a:solidFill>
                  <a:schemeClr val="bg1"/>
                </a:solidFill>
                <a:latin typeface="Century Gothic" charset="0"/>
                <a:ea typeface="ＭＳ Ｐゴシック" charset="-128"/>
              </a:rPr>
              <a:t>Common Processing Methods</a:t>
            </a:r>
          </a:p>
          <a:p>
            <a:pPr marL="800100" lvl="2" eaLnBrk="1" hangingPunct="1">
              <a:spcBef>
                <a:spcPts val="2875"/>
              </a:spcBef>
            </a:pPr>
            <a:r>
              <a:rPr lang="en-US" sz="1800" b="1" dirty="0">
                <a:solidFill>
                  <a:schemeClr val="bg1"/>
                </a:solidFill>
                <a:latin typeface="Century Gothic" charset="0"/>
                <a:ea typeface="ＭＳ Ｐゴシック" charset="-128"/>
              </a:rPr>
              <a:t>Extrusion / calendering / cast films / profiles</a:t>
            </a:r>
          </a:p>
          <a:p>
            <a:pPr marL="800100" lvl="2" eaLnBrk="1" hangingPunct="1">
              <a:spcBef>
                <a:spcPts val="2875"/>
              </a:spcBef>
            </a:pPr>
            <a:r>
              <a:rPr lang="en-US" sz="1800" b="1" dirty="0">
                <a:solidFill>
                  <a:schemeClr val="bg1"/>
                </a:solidFill>
                <a:latin typeface="Century Gothic" charset="0"/>
                <a:ea typeface="ＭＳ Ｐゴシック" charset="-128"/>
              </a:rPr>
              <a:t>Calendering/Injection Molding/Extrusion &amp; Blown Films  (FR only)/ Molded Products</a:t>
            </a:r>
          </a:p>
          <a:p>
            <a:pPr marL="800100" lvl="2" eaLnBrk="1" hangingPunct="1">
              <a:spcBef>
                <a:spcPts val="2875"/>
              </a:spcBef>
            </a:pPr>
            <a:endParaRPr lang="en-US" sz="1400" b="1" dirty="0">
              <a:solidFill>
                <a:schemeClr val="bg1"/>
              </a:solidFill>
              <a:latin typeface="Century Gothic" charset="0"/>
              <a:ea typeface="ＭＳ Ｐゴシック" charset="-128"/>
            </a:endParaRPr>
          </a:p>
          <a:p>
            <a:pPr marL="0" eaLnBrk="1" hangingPunct="1">
              <a:spcBef>
                <a:spcPts val="2875"/>
              </a:spcBef>
            </a:pPr>
            <a:endParaRPr lang="en-US" sz="2000" b="1" dirty="0">
              <a:solidFill>
                <a:schemeClr val="bg1"/>
              </a:solidFill>
              <a:latin typeface="Century Gothic" charset="0"/>
              <a:ea typeface="ＭＳ Ｐゴシック" charset="-128"/>
            </a:endParaRPr>
          </a:p>
          <a:p>
            <a:pPr marL="0" eaLnBrk="1" hangingPunct="1">
              <a:spcBef>
                <a:spcPts val="2875"/>
              </a:spcBef>
              <a:buFontTx/>
              <a:buNone/>
            </a:pPr>
            <a:endParaRPr lang="en-US" sz="2000" b="1" dirty="0">
              <a:solidFill>
                <a:schemeClr val="bg1"/>
              </a:solidFill>
              <a:latin typeface="Century Gothic" charset="0"/>
              <a:ea typeface="ＭＳ Ｐゴシック" charset="-128"/>
            </a:endParaRPr>
          </a:p>
        </p:txBody>
      </p:sp>
      <p:sp>
        <p:nvSpPr>
          <p:cNvPr id="7173" name="Rectangle 2"/>
          <p:cNvSpPr txBox="1">
            <a:spLocks noChangeArrowheads="1"/>
          </p:cNvSpPr>
          <p:nvPr/>
        </p:nvSpPr>
        <p:spPr bwMode="auto">
          <a:xfrm>
            <a:off x="114300" y="-665922"/>
            <a:ext cx="9163050" cy="1161224"/>
          </a:xfrm>
          <a:prstGeom prst="rect">
            <a:avLst/>
          </a:prstGeom>
          <a:noFill/>
          <a:ln w="9525">
            <a:noFill/>
            <a:miter lim="800000"/>
            <a:headEnd/>
            <a:tailEnd/>
          </a:ln>
        </p:spPr>
        <p:txBody>
          <a:bodyPr anchor="ctr"/>
          <a:lstStyle/>
          <a:p>
            <a:pPr algn="ctr"/>
            <a:r>
              <a:rPr lang="en-US" sz="2800" b="1" dirty="0">
                <a:latin typeface="Century Gothic" charset="0"/>
                <a:cs typeface="Arial" charset="0"/>
              </a:rPr>
              <a:t>More Applications of Alternative Compounds to Replace PVC</a:t>
            </a:r>
            <a:endParaRPr lang="en-US" sz="2800" dirty="0">
              <a:latin typeface="Century Gothic" charset="0"/>
              <a:cs typeface="Arial" charset="0"/>
            </a:endParaRPr>
          </a:p>
        </p:txBody>
      </p:sp>
      <p:cxnSp>
        <p:nvCxnSpPr>
          <p:cNvPr id="7174" name="Straight Connector 11"/>
          <p:cNvCxnSpPr>
            <a:cxnSpLocks noChangeShapeType="1"/>
          </p:cNvCxnSpPr>
          <p:nvPr/>
        </p:nvCxnSpPr>
        <p:spPr bwMode="auto">
          <a:xfrm flipV="1">
            <a:off x="-257175" y="571501"/>
            <a:ext cx="9534525" cy="42862"/>
          </a:xfrm>
          <a:prstGeom prst="line">
            <a:avLst/>
          </a:prstGeom>
          <a:noFill/>
          <a:ln w="9525">
            <a:solidFill>
              <a:schemeClr val="bg1"/>
            </a:solidFill>
            <a:round/>
            <a:headEnd/>
            <a:tailEnd/>
          </a:ln>
        </p:spPr>
      </p:cxnSp>
      <p:sp>
        <p:nvSpPr>
          <p:cNvPr id="7177" name="Rectangle 2"/>
          <p:cNvSpPr txBox="1">
            <a:spLocks noChangeArrowheads="1"/>
          </p:cNvSpPr>
          <p:nvPr/>
        </p:nvSpPr>
        <p:spPr bwMode="auto">
          <a:xfrm flipV="1">
            <a:off x="4745036" y="6934199"/>
            <a:ext cx="3863975" cy="542925"/>
          </a:xfrm>
          <a:prstGeom prst="rect">
            <a:avLst/>
          </a:prstGeom>
          <a:noFill/>
          <a:ln w="9525">
            <a:noFill/>
            <a:miter lim="800000"/>
            <a:headEnd/>
            <a:tailEnd/>
          </a:ln>
        </p:spPr>
        <p:txBody>
          <a:bodyPr anchor="ctr"/>
          <a:lstStyle/>
          <a:p>
            <a:r>
              <a:rPr lang="en-US" sz="1000" dirty="0" err="1">
                <a:latin typeface="Century Gothic" charset="0"/>
              </a:rPr>
              <a:t>Xxxxxxxxxx</a:t>
            </a:r>
            <a:endParaRPr lang="en-US" sz="1000" dirty="0">
              <a:latin typeface="Century Gothic" charset="0"/>
            </a:endParaRPr>
          </a:p>
          <a:p>
            <a:r>
              <a:rPr lang="en-US" sz="1000" dirty="0" err="1">
                <a:latin typeface="Century Gothic" charset="0"/>
              </a:rPr>
              <a:t>xxxxxxxxxx</a:t>
            </a:r>
            <a:r>
              <a:rPr lang="en-US" sz="1000" dirty="0">
                <a:latin typeface="Century Gothic" charset="0"/>
              </a:rPr>
              <a:t>.</a:t>
            </a:r>
            <a:endParaRPr lang="en-US" sz="1000" i="1" dirty="0">
              <a:latin typeface="Century Gothic" charset="0"/>
              <a:cs typeface="Arial" charset="0"/>
            </a:endParaRPr>
          </a:p>
        </p:txBody>
      </p:sp>
    </p:spTree>
    <p:extLst>
      <p:ext uri="{BB962C8B-B14F-4D97-AF65-F5344CB8AC3E}">
        <p14:creationId xmlns:p14="http://schemas.microsoft.com/office/powerpoint/2010/main" val="58378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0" y="0"/>
            <a:ext cx="9144000" cy="6858000"/>
          </a:xfrm>
          <a:prstGeom prst="rect">
            <a:avLst/>
          </a:prstGeom>
          <a:solidFill>
            <a:srgbClr val="4A7CA0"/>
          </a:solidFill>
          <a:ln w="9525">
            <a:noFill/>
            <a:round/>
            <a:headEnd/>
            <a:tailEnd/>
          </a:ln>
        </p:spPr>
        <p:txBody>
          <a:bodyPr/>
          <a:lstStyle/>
          <a:p>
            <a:endParaRPr lang="en-US" dirty="0"/>
          </a:p>
        </p:txBody>
      </p:sp>
      <p:cxnSp>
        <p:nvCxnSpPr>
          <p:cNvPr id="7171" name="Straight Connector 7"/>
          <p:cNvCxnSpPr>
            <a:cxnSpLocks noChangeShapeType="1"/>
          </p:cNvCxnSpPr>
          <p:nvPr/>
        </p:nvCxnSpPr>
        <p:spPr bwMode="auto">
          <a:xfrm>
            <a:off x="-95250" y="514350"/>
            <a:ext cx="9601200" cy="0"/>
          </a:xfrm>
          <a:prstGeom prst="line">
            <a:avLst/>
          </a:prstGeom>
          <a:noFill/>
          <a:ln w="9525">
            <a:solidFill>
              <a:schemeClr val="bg1"/>
            </a:solidFill>
            <a:round/>
            <a:headEnd/>
            <a:tailEnd/>
          </a:ln>
        </p:spPr>
      </p:cxnSp>
      <p:sp>
        <p:nvSpPr>
          <p:cNvPr id="7172" name="Rectangle 3"/>
          <p:cNvSpPr>
            <a:spLocks noGrp="1" noChangeArrowheads="1"/>
          </p:cNvSpPr>
          <p:nvPr>
            <p:ph type="body" idx="1"/>
          </p:nvPr>
        </p:nvSpPr>
        <p:spPr>
          <a:xfrm>
            <a:off x="371474" y="1116805"/>
            <a:ext cx="8772526" cy="5741195"/>
          </a:xfrm>
        </p:spPr>
        <p:txBody>
          <a:bodyPr/>
          <a:lstStyle/>
          <a:p>
            <a:pPr marL="0" eaLnBrk="1" hangingPunct="1">
              <a:spcBef>
                <a:spcPts val="2875"/>
              </a:spcBef>
              <a:buFontTx/>
              <a:buNone/>
            </a:pPr>
            <a:r>
              <a:rPr lang="en-US" sz="2200" b="1" dirty="0">
                <a:solidFill>
                  <a:schemeClr val="bg1"/>
                </a:solidFill>
                <a:latin typeface="Century Gothic" charset="0"/>
                <a:ea typeface="ＭＳ Ｐゴシック" charset="-128"/>
              </a:rPr>
              <a:t>Compounds can include other specialty attributes:</a:t>
            </a:r>
          </a:p>
          <a:p>
            <a:pPr marL="400050" lvl="1" indent="0" eaLnBrk="1" hangingPunct="1">
              <a:spcBef>
                <a:spcPts val="2875"/>
              </a:spcBef>
              <a:buNone/>
            </a:pPr>
            <a:r>
              <a:rPr lang="en-US" sz="1800" b="1" dirty="0">
                <a:solidFill>
                  <a:schemeClr val="bg1"/>
                </a:solidFill>
                <a:latin typeface="Century Gothic" charset="0"/>
                <a:ea typeface="ＭＳ Ｐゴシック" charset="-128"/>
              </a:rPr>
              <a:t>Examples: Color, UV resistance, Anti-microbial, Surface Modifiers, Flow Enhancers, etc. </a:t>
            </a:r>
            <a:r>
              <a:rPr lang="en-US" sz="2000" b="1" i="1" dirty="0">
                <a:solidFill>
                  <a:schemeClr val="bg1"/>
                </a:solidFill>
                <a:latin typeface="Century Gothic" charset="0"/>
                <a:ea typeface="ＭＳ Ｐゴシック" charset="-128"/>
              </a:rPr>
              <a:t>all tailored to the use processes and application</a:t>
            </a:r>
            <a:r>
              <a:rPr lang="en-US" sz="2000" b="1" dirty="0">
                <a:solidFill>
                  <a:schemeClr val="bg1"/>
                </a:solidFill>
                <a:latin typeface="Century Gothic" charset="0"/>
                <a:ea typeface="ＭＳ Ｐゴシック" charset="-128"/>
              </a:rPr>
              <a:t>.</a:t>
            </a:r>
          </a:p>
          <a:p>
            <a:pPr marL="0" indent="0" eaLnBrk="1" hangingPunct="1">
              <a:spcBef>
                <a:spcPts val="2875"/>
              </a:spcBef>
              <a:buNone/>
            </a:pPr>
            <a:r>
              <a:rPr lang="en-US" sz="2200" b="1" dirty="0">
                <a:solidFill>
                  <a:schemeClr val="bg1"/>
                </a:solidFill>
                <a:latin typeface="Century Gothic" charset="0"/>
                <a:ea typeface="ＭＳ Ｐゴシック" charset="-128"/>
              </a:rPr>
              <a:t>Two distinct flame retardant systems used to provide a solution to replace flexible PVC while maintaining sustainability. </a:t>
            </a:r>
          </a:p>
          <a:p>
            <a:pPr marL="0" indent="0" eaLnBrk="1" hangingPunct="1">
              <a:spcBef>
                <a:spcPts val="2875"/>
              </a:spcBef>
              <a:buNone/>
            </a:pPr>
            <a:r>
              <a:rPr lang="en-US" sz="1600" b="1" u="sng" dirty="0">
                <a:solidFill>
                  <a:schemeClr val="bg1"/>
                </a:solidFill>
                <a:latin typeface="Century Gothic" charset="0"/>
                <a:ea typeface="ＭＳ Ｐゴシック" charset="-128"/>
              </a:rPr>
              <a:t>Vapor Phase FR’s: </a:t>
            </a:r>
            <a:r>
              <a:rPr lang="en-US" sz="1600" b="1" dirty="0">
                <a:solidFill>
                  <a:schemeClr val="bg1"/>
                </a:solidFill>
                <a:latin typeface="Century Gothic" charset="0"/>
                <a:ea typeface="ＭＳ Ｐゴシック" charset="-128"/>
              </a:rPr>
              <a:t>Commonly used flame retardant additives dispersed into the polymeric compound that inhibit combustion via chemically interfering with the combustion process.  Vapor phase FR systems are either halogenated (brominated) or highly synergized brominated systems (very low bromine).</a:t>
            </a:r>
          </a:p>
          <a:p>
            <a:pPr marL="0" indent="0" eaLnBrk="1" hangingPunct="1">
              <a:spcBef>
                <a:spcPts val="2875"/>
              </a:spcBef>
              <a:buNone/>
            </a:pPr>
            <a:r>
              <a:rPr lang="en-US" sz="1600" b="1" u="sng" dirty="0">
                <a:solidFill>
                  <a:schemeClr val="bg1"/>
                </a:solidFill>
                <a:latin typeface="Century Gothic" charset="0"/>
                <a:ea typeface="ＭＳ Ｐゴシック" charset="-128"/>
              </a:rPr>
              <a:t>Intumescent</a:t>
            </a:r>
            <a:r>
              <a:rPr lang="en-US" sz="1600" b="1" dirty="0">
                <a:solidFill>
                  <a:schemeClr val="bg1"/>
                </a:solidFill>
                <a:latin typeface="Century Gothic" charset="0"/>
                <a:ea typeface="ＭＳ Ｐゴシック" charset="-128"/>
              </a:rPr>
              <a:t>:  Flame retardant additives dispersed into the polymeric compound that inhibit combustion through the formation of a physical char layer.  Often there are no flaming drips and higher levels of flame retardancy are possible meeting difficult FR specifications.  100% Non-Halogenated.</a:t>
            </a:r>
          </a:p>
        </p:txBody>
      </p:sp>
      <p:sp>
        <p:nvSpPr>
          <p:cNvPr id="7173" name="Rectangle 2"/>
          <p:cNvSpPr txBox="1">
            <a:spLocks noChangeArrowheads="1"/>
          </p:cNvSpPr>
          <p:nvPr/>
        </p:nvSpPr>
        <p:spPr bwMode="auto">
          <a:xfrm>
            <a:off x="95251" y="284163"/>
            <a:ext cx="9143999" cy="933380"/>
          </a:xfrm>
          <a:prstGeom prst="rect">
            <a:avLst/>
          </a:prstGeom>
          <a:noFill/>
          <a:ln w="9525">
            <a:noFill/>
            <a:miter lim="800000"/>
            <a:headEnd/>
            <a:tailEnd/>
          </a:ln>
        </p:spPr>
        <p:txBody>
          <a:bodyPr anchor="ctr"/>
          <a:lstStyle/>
          <a:p>
            <a:r>
              <a:rPr lang="en-US" sz="3200" b="1" dirty="0">
                <a:latin typeface="Century Gothic" charset="0"/>
                <a:cs typeface="Arial" charset="0"/>
              </a:rPr>
              <a:t>Custom Compounds to Replace Flexible PVC </a:t>
            </a:r>
            <a:endParaRPr lang="en-US" sz="3200" dirty="0">
              <a:latin typeface="Century Gothic" charset="0"/>
              <a:cs typeface="Arial" charset="0"/>
            </a:endParaRPr>
          </a:p>
        </p:txBody>
      </p:sp>
      <p:cxnSp>
        <p:nvCxnSpPr>
          <p:cNvPr id="7174" name="Straight Connector 11"/>
          <p:cNvCxnSpPr>
            <a:cxnSpLocks noChangeShapeType="1"/>
          </p:cNvCxnSpPr>
          <p:nvPr/>
        </p:nvCxnSpPr>
        <p:spPr bwMode="auto">
          <a:xfrm>
            <a:off x="-95250" y="1116805"/>
            <a:ext cx="9239250" cy="0"/>
          </a:xfrm>
          <a:prstGeom prst="line">
            <a:avLst/>
          </a:prstGeom>
          <a:noFill/>
          <a:ln w="9525">
            <a:solidFill>
              <a:schemeClr val="bg1"/>
            </a:solidFill>
            <a:round/>
            <a:headEnd/>
            <a:tailEnd/>
          </a:ln>
        </p:spPr>
      </p:cxnSp>
      <p:sp>
        <p:nvSpPr>
          <p:cNvPr id="7177" name="Rectangle 2"/>
          <p:cNvSpPr txBox="1">
            <a:spLocks noChangeArrowheads="1"/>
          </p:cNvSpPr>
          <p:nvPr/>
        </p:nvSpPr>
        <p:spPr bwMode="auto">
          <a:xfrm>
            <a:off x="4745036" y="7162799"/>
            <a:ext cx="3863975" cy="323850"/>
          </a:xfrm>
          <a:prstGeom prst="rect">
            <a:avLst/>
          </a:prstGeom>
          <a:noFill/>
          <a:ln w="9525">
            <a:noFill/>
            <a:miter lim="800000"/>
            <a:headEnd/>
            <a:tailEnd/>
          </a:ln>
        </p:spPr>
        <p:txBody>
          <a:bodyPr anchor="ctr"/>
          <a:lstStyle/>
          <a:p>
            <a:r>
              <a:rPr lang="en-US" sz="1000" dirty="0">
                <a:latin typeface="Century Gothic" charset="0"/>
              </a:rPr>
              <a:t>.</a:t>
            </a:r>
            <a:endParaRPr lang="en-US" sz="1000" i="1" dirty="0">
              <a:latin typeface="Century Gothic" charset="0"/>
              <a:cs typeface="Arial" charset="0"/>
            </a:endParaRPr>
          </a:p>
        </p:txBody>
      </p:sp>
    </p:spTree>
    <p:extLst>
      <p:ext uri="{BB962C8B-B14F-4D97-AF65-F5344CB8AC3E}">
        <p14:creationId xmlns:p14="http://schemas.microsoft.com/office/powerpoint/2010/main" val="1889296969"/>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330" y="380999"/>
            <a:ext cx="8900492" cy="1114425"/>
          </a:xfrm>
        </p:spPr>
        <p:txBody>
          <a:bodyPr/>
          <a:lstStyle/>
          <a:p>
            <a:r>
              <a:rPr lang="en-US" sz="4000" dirty="0">
                <a:solidFill>
                  <a:schemeClr val="accent5"/>
                </a:solidFill>
              </a:rPr>
              <a:t>Recent Advances in the State-of-</a:t>
            </a:r>
            <a:br>
              <a:rPr lang="en-US" sz="4000" dirty="0">
                <a:solidFill>
                  <a:schemeClr val="accent5"/>
                </a:solidFill>
              </a:rPr>
            </a:br>
            <a:r>
              <a:rPr lang="en-US" sz="4000" dirty="0">
                <a:solidFill>
                  <a:schemeClr val="accent5"/>
                </a:solidFill>
              </a:rPr>
              <a:t>the-Art of Intumescent FR Systems</a:t>
            </a:r>
            <a:endParaRPr lang="en-US" sz="4000" dirty="0"/>
          </a:p>
        </p:txBody>
      </p:sp>
      <p:sp>
        <p:nvSpPr>
          <p:cNvPr id="3" name="Content Placeholder 2"/>
          <p:cNvSpPr>
            <a:spLocks noGrp="1"/>
          </p:cNvSpPr>
          <p:nvPr>
            <p:ph idx="1"/>
          </p:nvPr>
        </p:nvSpPr>
        <p:spPr>
          <a:xfrm>
            <a:off x="285750" y="1800225"/>
            <a:ext cx="8858250" cy="4839114"/>
          </a:xfrm>
        </p:spPr>
        <p:txBody>
          <a:bodyPr/>
          <a:lstStyle/>
          <a:p>
            <a:r>
              <a:rPr lang="en-US" sz="2800" dirty="0">
                <a:solidFill>
                  <a:schemeClr val="accent5"/>
                </a:solidFill>
              </a:rPr>
              <a:t>Various formulations to replace flexible PVC and other polymers for TODAYS market needs</a:t>
            </a:r>
          </a:p>
          <a:p>
            <a:pPr marL="0" indent="0">
              <a:buNone/>
            </a:pPr>
            <a:endParaRPr lang="en-US" sz="2800" dirty="0">
              <a:solidFill>
                <a:schemeClr val="accent5"/>
              </a:solidFill>
            </a:endParaRPr>
          </a:p>
          <a:p>
            <a:pPr lvl="1"/>
            <a:r>
              <a:rPr lang="en-US" sz="2000" dirty="0">
                <a:solidFill>
                  <a:schemeClr val="accent5"/>
                </a:solidFill>
              </a:rPr>
              <a:t>Flexible Intumescent Compounds used for: </a:t>
            </a:r>
          </a:p>
          <a:p>
            <a:pPr lvl="2"/>
            <a:r>
              <a:rPr lang="en-US" sz="2000" dirty="0">
                <a:solidFill>
                  <a:schemeClr val="accent5"/>
                </a:solidFill>
              </a:rPr>
              <a:t>Commercial Wall Coverings, Technical Textiles, etc.</a:t>
            </a:r>
          </a:p>
          <a:p>
            <a:pPr lvl="2"/>
            <a:r>
              <a:rPr lang="en-US" sz="2000" dirty="0">
                <a:solidFill>
                  <a:schemeClr val="accent5"/>
                </a:solidFill>
              </a:rPr>
              <a:t>Technical Textile Composite Constructions</a:t>
            </a:r>
          </a:p>
          <a:p>
            <a:pPr lvl="1"/>
            <a:r>
              <a:rPr lang="en-US" sz="2000" dirty="0">
                <a:solidFill>
                  <a:schemeClr val="accent5"/>
                </a:solidFill>
              </a:rPr>
              <a:t>Stiff Compounds (Rigid Grades)</a:t>
            </a:r>
          </a:p>
          <a:p>
            <a:pPr lvl="2"/>
            <a:r>
              <a:rPr lang="en-US" sz="2000" dirty="0">
                <a:solidFill>
                  <a:schemeClr val="accent5"/>
                </a:solidFill>
              </a:rPr>
              <a:t>Barrier moldings/sheeting, Partitions, O&amp;G Platforms  </a:t>
            </a:r>
          </a:p>
          <a:p>
            <a:pPr marL="514350" lvl="1" indent="0">
              <a:buNone/>
            </a:pPr>
            <a:endParaRPr lang="en-US" dirty="0">
              <a:solidFill>
                <a:schemeClr val="accent5"/>
              </a:solidFill>
            </a:endParaRPr>
          </a:p>
          <a:p>
            <a:pPr marL="514350" lvl="1" indent="0">
              <a:buNone/>
            </a:pPr>
            <a:r>
              <a:rPr lang="en-US" dirty="0">
                <a:solidFill>
                  <a:schemeClr val="accent5"/>
                </a:solidFill>
              </a:rPr>
              <a:t>All of the above are non-toxic, low-smoke generation, non-halogenated and sustainable</a:t>
            </a:r>
          </a:p>
          <a:p>
            <a:pPr marL="1085850" lvl="1" indent="-571500"/>
            <a:endParaRPr lang="en-US" sz="3600" dirty="0">
              <a:solidFill>
                <a:schemeClr val="accent5"/>
              </a:solidFill>
            </a:endParaRPr>
          </a:p>
          <a:p>
            <a:pPr lvl="1"/>
            <a:endParaRPr lang="en-US" sz="3600" dirty="0">
              <a:solidFill>
                <a:schemeClr val="accent5"/>
              </a:solidFill>
            </a:endParaRPr>
          </a:p>
          <a:p>
            <a:pPr lvl="1"/>
            <a:endParaRPr lang="en-US" sz="3600" dirty="0">
              <a:solidFill>
                <a:schemeClr val="accent5"/>
              </a:solidFill>
            </a:endParaRPr>
          </a:p>
          <a:p>
            <a:endParaRPr lang="en-US" sz="4000" dirty="0">
              <a:solidFill>
                <a:schemeClr val="accent5"/>
              </a:solidFill>
            </a:endParaRPr>
          </a:p>
          <a:p>
            <a:endParaRPr lang="en-US" dirty="0"/>
          </a:p>
        </p:txBody>
      </p:sp>
    </p:spTree>
    <p:extLst>
      <p:ext uri="{BB962C8B-B14F-4D97-AF65-F5344CB8AC3E}">
        <p14:creationId xmlns:p14="http://schemas.microsoft.com/office/powerpoint/2010/main" val="101432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5"/>
                </a:solidFill>
              </a:rPr>
              <a:t>Intumescent Adhesive/Lamination Grades</a:t>
            </a:r>
          </a:p>
        </p:txBody>
      </p:sp>
      <p:sp>
        <p:nvSpPr>
          <p:cNvPr id="3" name="Content Placeholder 2"/>
          <p:cNvSpPr>
            <a:spLocks noGrp="1"/>
          </p:cNvSpPr>
          <p:nvPr>
            <p:ph idx="1"/>
          </p:nvPr>
        </p:nvSpPr>
        <p:spPr>
          <a:xfrm>
            <a:off x="457199" y="1600200"/>
            <a:ext cx="8620126" cy="4525963"/>
          </a:xfrm>
        </p:spPr>
        <p:txBody>
          <a:bodyPr/>
          <a:lstStyle/>
          <a:p>
            <a:r>
              <a:rPr lang="en-US" dirty="0">
                <a:solidFill>
                  <a:schemeClr val="accent5"/>
                </a:solidFill>
              </a:rPr>
              <a:t>Composite Laminate Applications</a:t>
            </a:r>
          </a:p>
          <a:p>
            <a:pPr lvl="1"/>
            <a:r>
              <a:rPr lang="en-US" dirty="0">
                <a:solidFill>
                  <a:schemeClr val="accent5"/>
                </a:solidFill>
              </a:rPr>
              <a:t>Sheet or film is formed from the Intumescent compound and sandwiched between woven carbon fiber or glass fabrics</a:t>
            </a:r>
          </a:p>
          <a:p>
            <a:pPr lvl="1"/>
            <a:r>
              <a:rPr lang="en-US" dirty="0">
                <a:solidFill>
                  <a:schemeClr val="accent5"/>
                </a:solidFill>
              </a:rPr>
              <a:t>Calendaring is recommended as sheet/film formation process </a:t>
            </a:r>
          </a:p>
          <a:p>
            <a:pPr lvl="2"/>
            <a:r>
              <a:rPr lang="en-US" dirty="0">
                <a:solidFill>
                  <a:schemeClr val="accent5"/>
                </a:solidFill>
              </a:rPr>
              <a:t>Excellent flame retardant properties of the sandwiched composites formed.  </a:t>
            </a:r>
          </a:p>
          <a:p>
            <a:pPr lvl="2"/>
            <a:r>
              <a:rPr lang="en-US" dirty="0">
                <a:solidFill>
                  <a:schemeClr val="accent5"/>
                </a:solidFill>
              </a:rPr>
              <a:t>Excellent adhesion of the intumescent compound to the carbon or glass fabrics.</a:t>
            </a:r>
          </a:p>
          <a:p>
            <a:pPr marL="457200" lvl="1" indent="0">
              <a:buNone/>
            </a:pPr>
            <a:endParaRPr lang="en-US" dirty="0">
              <a:solidFill>
                <a:schemeClr val="accent5"/>
              </a:solidFill>
            </a:endParaRPr>
          </a:p>
        </p:txBody>
      </p:sp>
    </p:spTree>
    <p:extLst>
      <p:ext uri="{BB962C8B-B14F-4D97-AF65-F5344CB8AC3E}">
        <p14:creationId xmlns:p14="http://schemas.microsoft.com/office/powerpoint/2010/main" val="265407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7170" name="Rectangle 5"/>
          <p:cNvSpPr>
            <a:spLocks noChangeArrowheads="1"/>
          </p:cNvSpPr>
          <p:nvPr/>
        </p:nvSpPr>
        <p:spPr bwMode="auto">
          <a:xfrm>
            <a:off x="4200526" y="1962150"/>
            <a:ext cx="4743450" cy="3971925"/>
          </a:xfrm>
          <a:prstGeom prst="rect">
            <a:avLst/>
          </a:prstGeom>
          <a:solidFill>
            <a:srgbClr val="4A7CA0"/>
          </a:solidFill>
          <a:ln w="9525">
            <a:noFill/>
            <a:round/>
            <a:headEnd/>
            <a:tailEnd/>
          </a:ln>
        </p:spPr>
        <p:txBody>
          <a:bodyPr/>
          <a:lstStyle/>
          <a:p>
            <a:endParaRPr lang="en-US" dirty="0"/>
          </a:p>
        </p:txBody>
      </p:sp>
      <p:cxnSp>
        <p:nvCxnSpPr>
          <p:cNvPr id="7171" name="Straight Connector 7"/>
          <p:cNvCxnSpPr>
            <a:cxnSpLocks noChangeShapeType="1"/>
          </p:cNvCxnSpPr>
          <p:nvPr/>
        </p:nvCxnSpPr>
        <p:spPr bwMode="auto">
          <a:xfrm>
            <a:off x="4448175" y="724693"/>
            <a:ext cx="4248150" cy="0"/>
          </a:xfrm>
          <a:prstGeom prst="line">
            <a:avLst/>
          </a:prstGeom>
          <a:noFill/>
          <a:ln w="9525">
            <a:solidFill>
              <a:schemeClr val="bg1"/>
            </a:solidFill>
            <a:round/>
            <a:headEnd/>
            <a:tailEnd/>
          </a:ln>
        </p:spPr>
      </p:cxnSp>
      <p:sp>
        <p:nvSpPr>
          <p:cNvPr id="7172" name="Rectangle 3"/>
          <p:cNvSpPr>
            <a:spLocks noGrp="1" noChangeArrowheads="1"/>
          </p:cNvSpPr>
          <p:nvPr>
            <p:ph type="body" idx="1"/>
          </p:nvPr>
        </p:nvSpPr>
        <p:spPr>
          <a:xfrm>
            <a:off x="4448176" y="1962149"/>
            <a:ext cx="4371976" cy="4895850"/>
          </a:xfrm>
        </p:spPr>
        <p:txBody>
          <a:bodyPr/>
          <a:lstStyle/>
          <a:p>
            <a:pPr marL="0" indent="0" eaLnBrk="1" hangingPunct="1">
              <a:spcBef>
                <a:spcPts val="2875"/>
              </a:spcBef>
              <a:buNone/>
            </a:pPr>
            <a:endParaRPr lang="en-US" sz="900" b="1" dirty="0">
              <a:solidFill>
                <a:schemeClr val="bg1"/>
              </a:solidFill>
              <a:latin typeface="Century Gothic" charset="0"/>
              <a:ea typeface="ＭＳ Ｐゴシック" charset="-128"/>
            </a:endParaRPr>
          </a:p>
          <a:p>
            <a:pPr marL="285750" eaLnBrk="1" hangingPunct="1">
              <a:spcBef>
                <a:spcPts val="2875"/>
              </a:spcBef>
            </a:pPr>
            <a:r>
              <a:rPr lang="en-US" sz="2000" b="1" dirty="0">
                <a:solidFill>
                  <a:schemeClr val="bg1"/>
                </a:solidFill>
                <a:latin typeface="Century Gothic" charset="0"/>
                <a:ea typeface="ＭＳ Ｐゴシック" charset="-128"/>
              </a:rPr>
              <a:t>One Layer Intumescent  Compound in center of the Sandwich (two layer fabric)</a:t>
            </a:r>
          </a:p>
          <a:p>
            <a:pPr marL="0" eaLnBrk="1" hangingPunct="1">
              <a:spcBef>
                <a:spcPts val="2875"/>
              </a:spcBef>
            </a:pPr>
            <a:r>
              <a:rPr lang="en-US" sz="2000" b="1" dirty="0">
                <a:solidFill>
                  <a:schemeClr val="bg1"/>
                </a:solidFill>
                <a:latin typeface="Century Gothic" charset="0"/>
                <a:ea typeface="ＭＳ Ｐゴシック" charset="-128"/>
              </a:rPr>
              <a:t>60 Second vertical burn</a:t>
            </a:r>
          </a:p>
          <a:p>
            <a:pPr marL="0" eaLnBrk="1" hangingPunct="1">
              <a:spcBef>
                <a:spcPts val="2875"/>
              </a:spcBef>
            </a:pPr>
            <a:r>
              <a:rPr lang="en-US" sz="2000" b="1" dirty="0">
                <a:solidFill>
                  <a:schemeClr val="bg1"/>
                </a:solidFill>
                <a:latin typeface="Century Gothic" charset="0"/>
                <a:ea typeface="ＭＳ Ｐゴシック" charset="-128"/>
              </a:rPr>
              <a:t>1,900 degree flame</a:t>
            </a:r>
          </a:p>
          <a:p>
            <a:pPr marL="0" eaLnBrk="1" hangingPunct="1">
              <a:spcBef>
                <a:spcPts val="2875"/>
              </a:spcBef>
            </a:pPr>
            <a:r>
              <a:rPr lang="en-US" sz="2000" b="1" dirty="0">
                <a:solidFill>
                  <a:schemeClr val="bg1"/>
                </a:solidFill>
                <a:latin typeface="Century Gothic" charset="0"/>
                <a:ea typeface="ＭＳ Ｐゴシック" charset="-128"/>
              </a:rPr>
              <a:t>Composite construction using             extrusion lamination at the nip</a:t>
            </a:r>
          </a:p>
          <a:p>
            <a:pPr marL="0" indent="0" eaLnBrk="1" hangingPunct="1">
              <a:spcBef>
                <a:spcPts val="2875"/>
              </a:spcBef>
              <a:buNone/>
            </a:pPr>
            <a:endParaRPr lang="en-US" sz="2000" b="1" dirty="0">
              <a:solidFill>
                <a:schemeClr val="bg1"/>
              </a:solidFill>
              <a:latin typeface="Century Gothic" charset="0"/>
              <a:ea typeface="ＭＳ Ｐゴシック" charset="-128"/>
            </a:endParaRPr>
          </a:p>
          <a:p>
            <a:pPr marL="0" eaLnBrk="1" hangingPunct="1">
              <a:spcBef>
                <a:spcPts val="2875"/>
              </a:spcBef>
              <a:buFontTx/>
              <a:buNone/>
            </a:pPr>
            <a:endParaRPr lang="en-US" sz="2000" b="1" dirty="0">
              <a:solidFill>
                <a:schemeClr val="bg1"/>
              </a:solidFill>
              <a:latin typeface="Century Gothic" charset="0"/>
              <a:ea typeface="ＭＳ Ｐゴシック" charset="-128"/>
            </a:endParaRPr>
          </a:p>
        </p:txBody>
      </p:sp>
      <p:sp>
        <p:nvSpPr>
          <p:cNvPr id="7173" name="Rectangle 2"/>
          <p:cNvSpPr txBox="1">
            <a:spLocks noChangeArrowheads="1"/>
          </p:cNvSpPr>
          <p:nvPr/>
        </p:nvSpPr>
        <p:spPr bwMode="auto">
          <a:xfrm>
            <a:off x="4143374" y="724692"/>
            <a:ext cx="4657725" cy="1113631"/>
          </a:xfrm>
          <a:prstGeom prst="rect">
            <a:avLst/>
          </a:prstGeom>
          <a:noFill/>
          <a:ln w="9525">
            <a:noFill/>
            <a:miter lim="800000"/>
            <a:headEnd/>
            <a:tailEnd/>
          </a:ln>
        </p:spPr>
        <p:txBody>
          <a:bodyPr anchor="ctr"/>
          <a:lstStyle/>
          <a:p>
            <a:pPr algn="ctr"/>
            <a:r>
              <a:rPr lang="en-US" sz="3000" b="1" dirty="0">
                <a:latin typeface="Century Gothic" charset="0"/>
                <a:cs typeface="Arial" charset="0"/>
              </a:rPr>
              <a:t>Woven Carbon Fiber &amp; Glass Fabric Laminates </a:t>
            </a:r>
            <a:endParaRPr lang="en-US" sz="3000" dirty="0">
              <a:latin typeface="Century Gothic" charset="0"/>
              <a:cs typeface="Arial" charset="0"/>
            </a:endParaRPr>
          </a:p>
        </p:txBody>
      </p:sp>
      <p:cxnSp>
        <p:nvCxnSpPr>
          <p:cNvPr id="7174" name="Straight Connector 11"/>
          <p:cNvCxnSpPr>
            <a:cxnSpLocks noChangeShapeType="1"/>
          </p:cNvCxnSpPr>
          <p:nvPr/>
        </p:nvCxnSpPr>
        <p:spPr bwMode="auto">
          <a:xfrm>
            <a:off x="4200526" y="1756965"/>
            <a:ext cx="5086349" cy="7539"/>
          </a:xfrm>
          <a:prstGeom prst="line">
            <a:avLst/>
          </a:prstGeom>
          <a:noFill/>
          <a:ln w="9525">
            <a:solidFill>
              <a:schemeClr val="bg1"/>
            </a:solidFill>
            <a:round/>
            <a:headEnd/>
            <a:tailEnd/>
          </a:ln>
        </p:spPr>
      </p:cxnSp>
      <p:pic>
        <p:nvPicPr>
          <p:cNvPr id="717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3981449" cy="6857999"/>
          </a:xfrm>
          <a:prstGeom prst="rect">
            <a:avLst/>
          </a:prstGeom>
          <a:noFill/>
          <a:ln w="9525">
            <a:noFill/>
            <a:miter lim="800000"/>
            <a:headEnd/>
            <a:tailEnd/>
          </a:ln>
        </p:spPr>
      </p:pic>
    </p:spTree>
    <p:extLst>
      <p:ext uri="{BB962C8B-B14F-4D97-AF65-F5344CB8AC3E}">
        <p14:creationId xmlns:p14="http://schemas.microsoft.com/office/powerpoint/2010/main" val="37669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31788"/>
            <a:ext cx="8972550" cy="1143000"/>
          </a:xfrm>
        </p:spPr>
        <p:txBody>
          <a:bodyPr/>
          <a:lstStyle/>
          <a:p>
            <a:r>
              <a:rPr lang="en-US" dirty="0">
                <a:solidFill>
                  <a:schemeClr val="accent5"/>
                </a:solidFill>
              </a:rPr>
              <a:t>Post-Carbon Fiber / 60 sec. Burn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562100"/>
            <a:ext cx="4324350" cy="501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8805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274638"/>
            <a:ext cx="10086975" cy="1143000"/>
          </a:xfrm>
        </p:spPr>
        <p:txBody>
          <a:bodyPr/>
          <a:lstStyle/>
          <a:p>
            <a:r>
              <a:rPr lang="en-US" dirty="0">
                <a:solidFill>
                  <a:schemeClr val="accent5"/>
                </a:solidFill>
              </a:rPr>
              <a:t>Intumescent /Glass - 60 sec. Burn</a:t>
            </a:r>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13114" y="1609725"/>
            <a:ext cx="339447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639" y="1609725"/>
            <a:ext cx="3394472" cy="452596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60214" y="1609725"/>
            <a:ext cx="339447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89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66F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chemeClr val="accent5">
                    <a:lumMod val="95000"/>
                  </a:schemeClr>
                </a:solidFill>
              </a:rPr>
              <a:t>Intumescent Flexible Molded Plaque in 60 Sec. Vertical Burn </a:t>
            </a: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79264" y="1600200"/>
            <a:ext cx="339447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70264" y="1600200"/>
            <a:ext cx="339447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6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irlFlying_Presentatio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2051" name="Group 10"/>
          <p:cNvGrpSpPr>
            <a:grpSpLocks/>
          </p:cNvGrpSpPr>
          <p:nvPr/>
        </p:nvGrpSpPr>
        <p:grpSpPr bwMode="auto">
          <a:xfrm>
            <a:off x="4324350" y="463550"/>
            <a:ext cx="4686300" cy="1879600"/>
            <a:chOff x="4819021" y="538938"/>
            <a:chExt cx="4124799" cy="1654706"/>
          </a:xfrm>
        </p:grpSpPr>
        <p:sp>
          <p:nvSpPr>
            <p:cNvPr id="2052" name="Rectangle 2"/>
            <p:cNvSpPr txBox="1">
              <a:spLocks noChangeArrowheads="1"/>
            </p:cNvSpPr>
            <p:nvPr/>
          </p:nvSpPr>
          <p:spPr bwMode="auto">
            <a:xfrm>
              <a:off x="4819021" y="1654887"/>
              <a:ext cx="4124799" cy="538757"/>
            </a:xfrm>
            <a:prstGeom prst="rect">
              <a:avLst/>
            </a:prstGeom>
            <a:noFill/>
            <a:ln w="9525">
              <a:noFill/>
              <a:miter lim="800000"/>
              <a:headEnd/>
              <a:tailEnd/>
            </a:ln>
          </p:spPr>
          <p:txBody>
            <a:bodyPr anchor="ctr"/>
            <a:lstStyle/>
            <a:p>
              <a:pPr algn="just">
                <a:spcAft>
                  <a:spcPts val="100"/>
                </a:spcAft>
              </a:pPr>
              <a:r>
                <a:rPr lang="en-US" sz="2400" b="1" dirty="0">
                  <a:solidFill>
                    <a:srgbClr val="336600"/>
                  </a:solidFill>
                  <a:cs typeface="Arial" charset="0"/>
                </a:rPr>
                <a:t>   New &amp; Emerging Technology</a:t>
              </a:r>
              <a:endParaRPr lang="en-US" sz="1600" b="1" dirty="0">
                <a:solidFill>
                  <a:srgbClr val="336600"/>
                </a:solidFill>
                <a:cs typeface="Arial" charset="0"/>
              </a:endParaRPr>
            </a:p>
          </p:txBody>
        </p:sp>
        <p:pic>
          <p:nvPicPr>
            <p:cNvPr id="8" name="Picture 7" descr="HeaderArt.eps"/>
            <p:cNvPicPr>
              <a:picLocks noChangeAspect="1"/>
            </p:cNvPicPr>
            <p:nvPr/>
          </p:nvPicPr>
          <p:blipFill>
            <a:blip r:embed="rId3" cstate="screen">
              <a:alphaModFix/>
              <a:duotone>
                <a:srgbClr val="4A6F16"/>
                <a:srgbClr val="FFF1C1"/>
              </a:duotone>
              <a:lum bright="-14000"/>
            </a:blip>
            <a:stretch>
              <a:fillRect/>
            </a:stretch>
          </p:blipFill>
          <p:spPr>
            <a:xfrm>
              <a:off x="5687783" y="538938"/>
              <a:ext cx="2413001" cy="902056"/>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4665"/>
            <a:ext cx="8229600" cy="828675"/>
          </a:xfrm>
        </p:spPr>
        <p:txBody>
          <a:bodyPr/>
          <a:lstStyle/>
          <a:p>
            <a:r>
              <a:rPr lang="en-US" dirty="0">
                <a:solidFill>
                  <a:schemeClr val="accent5"/>
                </a:solidFill>
              </a:rPr>
              <a:t>Key Takeaways</a:t>
            </a:r>
          </a:p>
        </p:txBody>
      </p:sp>
      <p:sp>
        <p:nvSpPr>
          <p:cNvPr id="3" name="Content Placeholder 2"/>
          <p:cNvSpPr>
            <a:spLocks noGrp="1"/>
          </p:cNvSpPr>
          <p:nvPr>
            <p:ph idx="1"/>
          </p:nvPr>
        </p:nvSpPr>
        <p:spPr>
          <a:xfrm>
            <a:off x="142875" y="804242"/>
            <a:ext cx="9001125" cy="5999093"/>
          </a:xfrm>
        </p:spPr>
        <p:txBody>
          <a:bodyPr/>
          <a:lstStyle/>
          <a:p>
            <a:pPr marL="400050" lvl="1" indent="0">
              <a:buNone/>
            </a:pPr>
            <a:r>
              <a:rPr lang="en-US" sz="2400" u="sng" dirty="0">
                <a:solidFill>
                  <a:schemeClr val="accent5"/>
                </a:solidFill>
              </a:rPr>
              <a:t>State-of-the-art FR and Intumescent Compounds</a:t>
            </a:r>
          </a:p>
          <a:p>
            <a:pPr lvl="1"/>
            <a:r>
              <a:rPr lang="en-US" sz="1800" dirty="0">
                <a:solidFill>
                  <a:schemeClr val="accent5"/>
                </a:solidFill>
              </a:rPr>
              <a:t>Both &lt;Custom Tailorable&gt; Rigid and Flexible Grades Available</a:t>
            </a:r>
          </a:p>
          <a:p>
            <a:pPr lvl="1"/>
            <a:r>
              <a:rPr lang="en-US" sz="1800" dirty="0">
                <a:solidFill>
                  <a:schemeClr val="accent5"/>
                </a:solidFill>
              </a:rPr>
              <a:t>Cost Effective (&lt; $5/lb.)</a:t>
            </a:r>
          </a:p>
          <a:p>
            <a:pPr lvl="1"/>
            <a:r>
              <a:rPr lang="en-US" sz="1800" dirty="0" smtClean="0">
                <a:solidFill>
                  <a:schemeClr val="accent5"/>
                </a:solidFill>
              </a:rPr>
              <a:t>Likely will </a:t>
            </a:r>
            <a:r>
              <a:rPr lang="en-US" sz="1800" dirty="0" smtClean="0">
                <a:solidFill>
                  <a:schemeClr val="accent5"/>
                </a:solidFill>
              </a:rPr>
              <a:t>pass </a:t>
            </a:r>
            <a:r>
              <a:rPr lang="en-US" sz="1800" dirty="0">
                <a:solidFill>
                  <a:schemeClr val="accent5"/>
                </a:solidFill>
              </a:rPr>
              <a:t>more demanding FR specifications (</a:t>
            </a:r>
            <a:r>
              <a:rPr lang="en-US" sz="1800" dirty="0" smtClean="0">
                <a:solidFill>
                  <a:schemeClr val="accent5"/>
                </a:solidFill>
              </a:rPr>
              <a:t>e.g</a:t>
            </a:r>
            <a:r>
              <a:rPr lang="en-US" sz="1800" dirty="0">
                <a:solidFill>
                  <a:schemeClr val="accent5"/>
                </a:solidFill>
              </a:rPr>
              <a:t>. Class “A” rating in Steiner Tunnel </a:t>
            </a:r>
            <a:r>
              <a:rPr lang="en-US" sz="1800" dirty="0" smtClean="0">
                <a:solidFill>
                  <a:schemeClr val="accent5"/>
                </a:solidFill>
              </a:rPr>
              <a:t>Test: ASTM E84 )</a:t>
            </a:r>
            <a:endParaRPr lang="en-US" sz="1800" dirty="0">
              <a:solidFill>
                <a:schemeClr val="accent5"/>
              </a:solidFill>
            </a:endParaRPr>
          </a:p>
          <a:p>
            <a:pPr lvl="1"/>
            <a:r>
              <a:rPr lang="en-US" sz="1800" dirty="0">
                <a:solidFill>
                  <a:schemeClr val="accent5"/>
                </a:solidFill>
              </a:rPr>
              <a:t>Undetectable toxicity of combustion gases, low-smoke </a:t>
            </a:r>
            <a:r>
              <a:rPr lang="en-US" sz="1800" dirty="0" smtClean="0">
                <a:solidFill>
                  <a:schemeClr val="accent5"/>
                </a:solidFill>
              </a:rPr>
              <a:t>generation and  sustainable</a:t>
            </a:r>
            <a:endParaRPr lang="en-US" sz="1800" dirty="0">
              <a:solidFill>
                <a:schemeClr val="accent5"/>
              </a:solidFill>
            </a:endParaRPr>
          </a:p>
          <a:p>
            <a:pPr lvl="1"/>
            <a:r>
              <a:rPr lang="en-US" sz="1800" dirty="0">
                <a:solidFill>
                  <a:schemeClr val="accent5"/>
                </a:solidFill>
              </a:rPr>
              <a:t>Can be applied to multi-substrates: woven, paper, nonwovens</a:t>
            </a:r>
          </a:p>
          <a:p>
            <a:pPr lvl="1"/>
            <a:r>
              <a:rPr lang="en-US" sz="1800" dirty="0">
                <a:solidFill>
                  <a:schemeClr val="accent5"/>
                </a:solidFill>
              </a:rPr>
              <a:t>Film, sheet and molded products are all possible with intumescent compounds</a:t>
            </a:r>
          </a:p>
          <a:p>
            <a:pPr lvl="1"/>
            <a:r>
              <a:rPr lang="en-US" sz="1800" dirty="0">
                <a:solidFill>
                  <a:schemeClr val="accent5"/>
                </a:solidFill>
              </a:rPr>
              <a:t>Other properties easily formulated into intumescent compounds: Custom Colors, UV Resistance, Special Surface Properties, Anti-blocking Properties, Anti-microbial, and many other properties via additives/modifier additions.  </a:t>
            </a:r>
          </a:p>
          <a:p>
            <a:pPr marL="457200" lvl="1" indent="0">
              <a:buNone/>
            </a:pPr>
            <a:r>
              <a:rPr lang="en-US" sz="2400" u="sng" dirty="0">
                <a:solidFill>
                  <a:schemeClr val="accent5"/>
                </a:solidFill>
              </a:rPr>
              <a:t>Many end-use commercial applications</a:t>
            </a:r>
            <a:r>
              <a:rPr lang="en-US" sz="2400" dirty="0">
                <a:solidFill>
                  <a:schemeClr val="accent5"/>
                </a:solidFill>
              </a:rPr>
              <a:t> </a:t>
            </a:r>
          </a:p>
          <a:p>
            <a:pPr lvl="2"/>
            <a:r>
              <a:rPr lang="en-US" sz="2000" dirty="0">
                <a:solidFill>
                  <a:schemeClr val="accent5"/>
                </a:solidFill>
              </a:rPr>
              <a:t>From interiors and building exteriors, where people gather and protection of valuable assets.</a:t>
            </a:r>
          </a:p>
          <a:p>
            <a:pPr lvl="3"/>
            <a:r>
              <a:rPr lang="en-US" dirty="0">
                <a:solidFill>
                  <a:schemeClr val="accent5"/>
                </a:solidFill>
              </a:rPr>
              <a:t>e.g. offices, schools, theaters. churches, hospitals, aircraft, casinos, malls, busses/rail, restaurants, hotels, arenas </a:t>
            </a:r>
          </a:p>
          <a:p>
            <a:pPr lvl="1"/>
            <a:endParaRPr lang="en-US" dirty="0"/>
          </a:p>
        </p:txBody>
      </p:sp>
    </p:spTree>
    <p:extLst>
      <p:ext uri="{BB962C8B-B14F-4D97-AF65-F5344CB8AC3E}">
        <p14:creationId xmlns:p14="http://schemas.microsoft.com/office/powerpoint/2010/main" val="421195999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84183398.jpg"/>
          <p:cNvPicPr>
            <a:picLocks noChangeAspect="1"/>
          </p:cNvPicPr>
          <p:nvPr/>
        </p:nvPicPr>
        <p:blipFill>
          <a:blip r:embed="rId2"/>
          <a:srcRect l="11005" r="4845"/>
          <a:stretch>
            <a:fillRect/>
          </a:stretch>
        </p:blipFill>
        <p:spPr bwMode="auto">
          <a:xfrm>
            <a:off x="0" y="0"/>
            <a:ext cx="7034213" cy="6858000"/>
          </a:xfrm>
          <a:prstGeom prst="rect">
            <a:avLst/>
          </a:prstGeom>
          <a:noFill/>
          <a:ln w="9525">
            <a:noFill/>
            <a:miter lim="800000"/>
            <a:headEnd/>
            <a:tailEnd/>
          </a:ln>
        </p:spPr>
      </p:pic>
      <p:sp>
        <p:nvSpPr>
          <p:cNvPr id="19459" name="Rectangle 5"/>
          <p:cNvSpPr>
            <a:spLocks noChangeArrowheads="1"/>
          </p:cNvSpPr>
          <p:nvPr/>
        </p:nvSpPr>
        <p:spPr bwMode="auto">
          <a:xfrm>
            <a:off x="6553200" y="-76200"/>
            <a:ext cx="2603500" cy="6934199"/>
          </a:xfrm>
          <a:prstGeom prst="rect">
            <a:avLst/>
          </a:prstGeom>
          <a:solidFill>
            <a:srgbClr val="4D5053"/>
          </a:solidFill>
          <a:ln w="9525">
            <a:noFill/>
            <a:round/>
            <a:headEnd/>
            <a:tailEnd/>
          </a:ln>
        </p:spPr>
        <p:txBody>
          <a:bodyPr/>
          <a:lstStyle/>
          <a:p>
            <a:endParaRPr lang="en-US" dirty="0"/>
          </a:p>
        </p:txBody>
      </p:sp>
      <p:pic>
        <p:nvPicPr>
          <p:cNvPr id="19460" name="Picture 12" descr="HeaderArt_LAST.eps"/>
          <p:cNvPicPr>
            <a:picLocks noChangeAspect="1"/>
          </p:cNvPicPr>
          <p:nvPr/>
        </p:nvPicPr>
        <p:blipFill>
          <a:blip r:embed="rId3">
            <a:lum bright="100000"/>
          </a:blip>
          <a:srcRect/>
          <a:stretch>
            <a:fillRect/>
          </a:stretch>
        </p:blipFill>
        <p:spPr bwMode="auto">
          <a:xfrm>
            <a:off x="6662738" y="238125"/>
            <a:ext cx="2246312" cy="194310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3730625" y="3970338"/>
            <a:ext cx="44057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Edward C. Gregor</a:t>
            </a:r>
          </a:p>
          <a:p>
            <a:pPr eaLnBrk="1" hangingPunct="1"/>
            <a:r>
              <a:rPr lang="en-US" altLang="en-US" sz="2000" dirty="0"/>
              <a:t>Managing Director</a:t>
            </a:r>
          </a:p>
          <a:p>
            <a:pPr eaLnBrk="1" hangingPunct="1"/>
            <a:r>
              <a:rPr lang="en-US" altLang="en-US" sz="2000" dirty="0"/>
              <a:t>Edward C. Gregor &amp; Associates, LLC</a:t>
            </a:r>
          </a:p>
          <a:p>
            <a:pPr eaLnBrk="1" hangingPunct="1"/>
            <a:endParaRPr lang="en-US" altLang="en-US" sz="2000" dirty="0"/>
          </a:p>
        </p:txBody>
      </p:sp>
      <p:sp>
        <p:nvSpPr>
          <p:cNvPr id="11269" name="TextBox 4"/>
          <p:cNvSpPr txBox="1">
            <a:spLocks noChangeArrowheads="1"/>
          </p:cNvSpPr>
          <p:nvPr/>
        </p:nvSpPr>
        <p:spPr bwMode="auto">
          <a:xfrm>
            <a:off x="981074" y="2767013"/>
            <a:ext cx="8162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Thank you for your attention</a:t>
            </a:r>
          </a:p>
        </p:txBody>
      </p:sp>
    </p:spTree>
    <p:extLst>
      <p:ext uri="{BB962C8B-B14F-4D97-AF65-F5344CB8AC3E}">
        <p14:creationId xmlns:p14="http://schemas.microsoft.com/office/powerpoint/2010/main" val="92133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9144000" cy="6858000"/>
          </a:xfrm>
          <a:prstGeom prst="rect">
            <a:avLst/>
          </a:prstGeom>
          <a:solidFill>
            <a:srgbClr val="68787F"/>
          </a:solidFill>
          <a:ln w="9525">
            <a:noFill/>
            <a:round/>
            <a:headEnd/>
            <a:tailEnd/>
          </a:ln>
        </p:spPr>
        <p:txBody>
          <a:bodyPr/>
          <a:lstStyle/>
          <a:p>
            <a:endParaRPr lang="en-US" dirty="0"/>
          </a:p>
        </p:txBody>
      </p:sp>
      <p:sp>
        <p:nvSpPr>
          <p:cNvPr id="3075" name="Rectangle 3"/>
          <p:cNvSpPr>
            <a:spLocks noGrp="1" noChangeArrowheads="1"/>
          </p:cNvSpPr>
          <p:nvPr>
            <p:ph type="body" idx="4294967295"/>
          </p:nvPr>
        </p:nvSpPr>
        <p:spPr>
          <a:xfrm>
            <a:off x="322263" y="2355850"/>
            <a:ext cx="5710237" cy="3830638"/>
          </a:xfrm>
        </p:spPr>
        <p:txBody>
          <a:bodyPr/>
          <a:lstStyle/>
          <a:p>
            <a:pPr marL="0" eaLnBrk="1" hangingPunct="1">
              <a:buFontTx/>
              <a:buNone/>
            </a:pPr>
            <a:r>
              <a:rPr lang="en-US" sz="2000" b="1" dirty="0">
                <a:solidFill>
                  <a:schemeClr val="bg1"/>
                </a:solidFill>
                <a:latin typeface="Century Gothic" charset="0"/>
                <a:ea typeface="ＭＳ Ｐゴシック" charset="-128"/>
                <a:cs typeface="Arial" charset="0"/>
              </a:rPr>
              <a:t>3rd Largest Volume Thermoplastic Globally</a:t>
            </a:r>
          </a:p>
          <a:p>
            <a:pPr marL="776288" lvl="2" eaLnBrk="1" hangingPunct="1">
              <a:spcBef>
                <a:spcPts val="700"/>
              </a:spcBef>
            </a:pPr>
            <a:r>
              <a:rPr lang="en-US" sz="1600" dirty="0">
                <a:solidFill>
                  <a:schemeClr val="bg1"/>
                </a:solidFill>
                <a:latin typeface="Century Gothic" charset="0"/>
                <a:ea typeface="ＭＳ Ｐゴシック" charset="-128"/>
                <a:cs typeface="Arial" charset="0"/>
              </a:rPr>
              <a:t>Cross-Head Extruded Yarns</a:t>
            </a:r>
            <a:br>
              <a:rPr lang="en-US" sz="1600" dirty="0">
                <a:solidFill>
                  <a:schemeClr val="bg1"/>
                </a:solidFill>
                <a:latin typeface="Century Gothic" charset="0"/>
                <a:ea typeface="ＭＳ Ｐゴシック" charset="-128"/>
                <a:cs typeface="Arial" charset="0"/>
              </a:rPr>
            </a:br>
            <a:r>
              <a:rPr lang="en-US" sz="1600" dirty="0">
                <a:solidFill>
                  <a:schemeClr val="bg1"/>
                </a:solidFill>
                <a:latin typeface="Century Gothic" charset="0"/>
                <a:ea typeface="ＭＳ Ｐゴシック" charset="-128"/>
                <a:cs typeface="Arial" charset="0"/>
              </a:rPr>
              <a:t>(Roller Shades)</a:t>
            </a:r>
          </a:p>
          <a:p>
            <a:pPr marL="776288" lvl="2" eaLnBrk="1" hangingPunct="1">
              <a:spcBef>
                <a:spcPts val="700"/>
              </a:spcBef>
            </a:pPr>
            <a:r>
              <a:rPr lang="en-US" sz="1600" dirty="0">
                <a:solidFill>
                  <a:schemeClr val="bg1"/>
                </a:solidFill>
                <a:latin typeface="Century Gothic" charset="0"/>
                <a:ea typeface="ＭＳ Ｐゴシック" charset="-128"/>
                <a:cs typeface="Arial" charset="0"/>
              </a:rPr>
              <a:t>Coated Fabrics (Billboards, Banners, Tents, etc.)</a:t>
            </a:r>
          </a:p>
          <a:p>
            <a:pPr marL="776288" lvl="2" eaLnBrk="1" hangingPunct="1">
              <a:spcBef>
                <a:spcPts val="700"/>
              </a:spcBef>
            </a:pPr>
            <a:r>
              <a:rPr lang="en-US" sz="1600" dirty="0">
                <a:solidFill>
                  <a:schemeClr val="bg1"/>
                </a:solidFill>
                <a:latin typeface="Century Gothic" charset="0"/>
                <a:ea typeface="ＭＳ Ｐゴシック" charset="-128"/>
                <a:cs typeface="Arial" charset="0"/>
              </a:rPr>
              <a:t>Contact Fabrics (Wall Coverings, Resilient Flooring, Curtains)</a:t>
            </a:r>
          </a:p>
          <a:p>
            <a:pPr marL="776288" lvl="2" eaLnBrk="1" hangingPunct="1">
              <a:spcBef>
                <a:spcPts val="700"/>
              </a:spcBef>
            </a:pPr>
            <a:r>
              <a:rPr lang="en-US" sz="1600" dirty="0">
                <a:solidFill>
                  <a:schemeClr val="bg1"/>
                </a:solidFill>
                <a:latin typeface="Century Gothic" charset="0"/>
                <a:ea typeface="ＭＳ Ｐゴシック" charset="-128"/>
                <a:cs typeface="Arial" charset="0"/>
              </a:rPr>
              <a:t>Truck, Auto, Camper Interiors (Seating, Dashboard, Door Panels, Headliners, etc.</a:t>
            </a:r>
          </a:p>
          <a:p>
            <a:pPr marL="776288" lvl="2" eaLnBrk="1" hangingPunct="1">
              <a:spcBef>
                <a:spcPts val="700"/>
              </a:spcBef>
            </a:pPr>
            <a:r>
              <a:rPr lang="en-US" sz="1600" dirty="0">
                <a:solidFill>
                  <a:schemeClr val="bg1"/>
                </a:solidFill>
                <a:latin typeface="Century Gothic" charset="0"/>
                <a:ea typeface="ＭＳ Ｐゴシック" charset="-128"/>
                <a:cs typeface="Arial" charset="0"/>
              </a:rPr>
              <a:t>Pond &amp; Swimming Pool Liners/Shower Curtains</a:t>
            </a:r>
          </a:p>
          <a:p>
            <a:pPr marL="776288" lvl="2" eaLnBrk="1" hangingPunct="1">
              <a:spcBef>
                <a:spcPts val="700"/>
              </a:spcBef>
            </a:pPr>
            <a:r>
              <a:rPr lang="en-US" sz="1600" dirty="0">
                <a:solidFill>
                  <a:schemeClr val="bg1"/>
                </a:solidFill>
                <a:latin typeface="Century Gothic" charset="0"/>
                <a:ea typeface="ＭＳ Ｐゴシック" charset="-128"/>
                <a:cs typeface="Arial" charset="0"/>
              </a:rPr>
              <a:t>Children’s Bedding, Cribs, Toys, Pacifiers</a:t>
            </a:r>
          </a:p>
        </p:txBody>
      </p:sp>
      <p:cxnSp>
        <p:nvCxnSpPr>
          <p:cNvPr id="3076" name="Straight Connector 7"/>
          <p:cNvCxnSpPr>
            <a:cxnSpLocks noChangeShapeType="1"/>
          </p:cNvCxnSpPr>
          <p:nvPr/>
        </p:nvCxnSpPr>
        <p:spPr bwMode="auto">
          <a:xfrm>
            <a:off x="0" y="985838"/>
            <a:ext cx="9144000" cy="1587"/>
          </a:xfrm>
          <a:prstGeom prst="line">
            <a:avLst/>
          </a:prstGeom>
          <a:noFill/>
          <a:ln w="9525">
            <a:solidFill>
              <a:schemeClr val="bg1"/>
            </a:solidFill>
            <a:round/>
            <a:headEnd/>
            <a:tailEnd/>
          </a:ln>
        </p:spPr>
      </p:cxnSp>
      <p:cxnSp>
        <p:nvCxnSpPr>
          <p:cNvPr id="3077" name="Straight Connector 9"/>
          <p:cNvCxnSpPr>
            <a:cxnSpLocks noChangeShapeType="1"/>
          </p:cNvCxnSpPr>
          <p:nvPr/>
        </p:nvCxnSpPr>
        <p:spPr bwMode="auto">
          <a:xfrm>
            <a:off x="0" y="1441450"/>
            <a:ext cx="9144000" cy="1588"/>
          </a:xfrm>
          <a:prstGeom prst="line">
            <a:avLst/>
          </a:prstGeom>
          <a:noFill/>
          <a:ln w="9525">
            <a:solidFill>
              <a:schemeClr val="bg1"/>
            </a:solidFill>
            <a:round/>
            <a:headEnd/>
            <a:tailEnd/>
          </a:ln>
        </p:spPr>
      </p:cxnSp>
      <p:sp>
        <p:nvSpPr>
          <p:cNvPr id="3078" name="Rectangle 2"/>
          <p:cNvSpPr txBox="1">
            <a:spLocks noChangeArrowheads="1"/>
          </p:cNvSpPr>
          <p:nvPr/>
        </p:nvSpPr>
        <p:spPr bwMode="auto">
          <a:xfrm>
            <a:off x="304800" y="193675"/>
            <a:ext cx="8839200" cy="2162175"/>
          </a:xfrm>
          <a:prstGeom prst="rect">
            <a:avLst/>
          </a:prstGeom>
          <a:noFill/>
          <a:ln w="9525">
            <a:noFill/>
            <a:miter lim="800000"/>
            <a:headEnd/>
            <a:tailEnd/>
          </a:ln>
        </p:spPr>
        <p:txBody>
          <a:bodyPr anchor="ctr"/>
          <a:lstStyle/>
          <a:p>
            <a:r>
              <a:rPr lang="en-US" sz="3000" dirty="0">
                <a:latin typeface="Century Gothic" charset="0"/>
              </a:rPr>
              <a:t>Flexible PVC. One Of The </a:t>
            </a:r>
          </a:p>
          <a:p>
            <a:r>
              <a:rPr lang="en-US" sz="3000" dirty="0">
                <a:latin typeface="Century Gothic" charset="0"/>
              </a:rPr>
              <a:t>Most Versatile And Useful </a:t>
            </a:r>
          </a:p>
          <a:p>
            <a:r>
              <a:rPr lang="en-US" sz="3000" dirty="0">
                <a:latin typeface="Century Gothic" charset="0"/>
              </a:rPr>
              <a:t>Plastics Made Today.</a:t>
            </a:r>
          </a:p>
        </p:txBody>
      </p:sp>
      <p:cxnSp>
        <p:nvCxnSpPr>
          <p:cNvPr id="3079" name="Straight Connector 9"/>
          <p:cNvCxnSpPr>
            <a:cxnSpLocks noChangeShapeType="1"/>
          </p:cNvCxnSpPr>
          <p:nvPr/>
        </p:nvCxnSpPr>
        <p:spPr bwMode="auto">
          <a:xfrm>
            <a:off x="0" y="1893888"/>
            <a:ext cx="9144000" cy="1587"/>
          </a:xfrm>
          <a:prstGeom prst="line">
            <a:avLst/>
          </a:prstGeom>
          <a:noFill/>
          <a:ln w="9525">
            <a:solidFill>
              <a:schemeClr val="bg1"/>
            </a:solidFill>
            <a:round/>
            <a:headEnd/>
            <a:tailEnd/>
          </a:ln>
        </p:spPr>
      </p:cxnSp>
      <p:pic>
        <p:nvPicPr>
          <p:cNvPr id="3080" name="Picture 12" descr="PVC_PU_PA_Silver_Coated_Taffeta_Polyester_Oxford_Fabric.jpg"/>
          <p:cNvPicPr>
            <a:picLocks noChangeAspect="1"/>
          </p:cNvPicPr>
          <p:nvPr/>
        </p:nvPicPr>
        <p:blipFill>
          <a:blip r:embed="rId2"/>
          <a:srcRect l="36375" r="18518"/>
          <a:stretch>
            <a:fillRect/>
          </a:stretch>
        </p:blipFill>
        <p:spPr bwMode="auto">
          <a:xfrm>
            <a:off x="6049963" y="0"/>
            <a:ext cx="3094037"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0"/>
            <a:ext cx="6145213" cy="6858000"/>
          </a:xfrm>
          <a:prstGeom prst="rect">
            <a:avLst/>
          </a:prstGeom>
          <a:solidFill>
            <a:srgbClr val="9EA07A"/>
          </a:solidFill>
          <a:ln w="9525">
            <a:noFill/>
            <a:round/>
            <a:headEnd/>
            <a:tailEnd/>
          </a:ln>
        </p:spPr>
        <p:txBody>
          <a:bodyPr/>
          <a:lstStyle/>
          <a:p>
            <a:endParaRPr lang="en-US" dirty="0"/>
          </a:p>
        </p:txBody>
      </p:sp>
      <p:cxnSp>
        <p:nvCxnSpPr>
          <p:cNvPr id="4099" name="Straight Connector 7"/>
          <p:cNvCxnSpPr>
            <a:cxnSpLocks noChangeShapeType="1"/>
          </p:cNvCxnSpPr>
          <p:nvPr/>
        </p:nvCxnSpPr>
        <p:spPr bwMode="auto">
          <a:xfrm>
            <a:off x="0" y="1219200"/>
            <a:ext cx="9144000" cy="1588"/>
          </a:xfrm>
          <a:prstGeom prst="line">
            <a:avLst/>
          </a:prstGeom>
          <a:noFill/>
          <a:ln w="9525">
            <a:solidFill>
              <a:schemeClr val="bg1"/>
            </a:solidFill>
            <a:round/>
            <a:headEnd/>
            <a:tailEnd/>
          </a:ln>
        </p:spPr>
      </p:cxnSp>
      <p:sp>
        <p:nvSpPr>
          <p:cNvPr id="4100" name="Rectangle 3"/>
          <p:cNvSpPr>
            <a:spLocks noGrp="1" noChangeArrowheads="1"/>
          </p:cNvSpPr>
          <p:nvPr>
            <p:ph type="body" idx="1"/>
          </p:nvPr>
        </p:nvSpPr>
        <p:spPr>
          <a:xfrm>
            <a:off x="336550" y="1603375"/>
            <a:ext cx="5567363" cy="5060950"/>
          </a:xfrm>
        </p:spPr>
        <p:txBody>
          <a:bodyPr/>
          <a:lstStyle/>
          <a:p>
            <a:pPr marL="0" eaLnBrk="1" hangingPunct="1">
              <a:lnSpc>
                <a:spcPct val="90000"/>
              </a:lnSpc>
              <a:buFontTx/>
              <a:buNone/>
            </a:pPr>
            <a:r>
              <a:rPr lang="en-US" sz="2000" b="1" dirty="0">
                <a:solidFill>
                  <a:schemeClr val="bg1"/>
                </a:solidFill>
                <a:latin typeface="Century Gothic" charset="0"/>
                <a:ea typeface="ＭＳ Ｐゴシック" charset="-128"/>
              </a:rPr>
              <a:t>Arguably, Flexible PVC is One of The </a:t>
            </a:r>
            <a:br>
              <a:rPr lang="en-US" sz="2000" b="1" dirty="0">
                <a:solidFill>
                  <a:schemeClr val="bg1"/>
                </a:solidFill>
                <a:latin typeface="Century Gothic" charset="0"/>
                <a:ea typeface="ＭＳ Ｐゴシック" charset="-128"/>
              </a:rPr>
            </a:br>
            <a:r>
              <a:rPr lang="en-US" sz="2000" b="1" dirty="0">
                <a:solidFill>
                  <a:schemeClr val="bg1"/>
                </a:solidFill>
                <a:latin typeface="Century Gothic" charset="0"/>
                <a:ea typeface="ＭＳ Ｐゴシック" charset="-128"/>
              </a:rPr>
              <a:t>Most Toxic</a:t>
            </a:r>
          </a:p>
          <a:p>
            <a:pPr marL="776288" lvl="2" eaLnBrk="1" hangingPunct="1">
              <a:lnSpc>
                <a:spcPct val="90000"/>
              </a:lnSpc>
              <a:buFontTx/>
              <a:buNone/>
            </a:pPr>
            <a:r>
              <a:rPr lang="en-US" sz="1600" dirty="0">
                <a:solidFill>
                  <a:schemeClr val="bg1"/>
                </a:solidFill>
                <a:latin typeface="Century Gothic" charset="0"/>
                <a:ea typeface="ＭＳ Ｐゴシック" charset="-128"/>
              </a:rPr>
              <a:t>–	</a:t>
            </a:r>
            <a:r>
              <a:rPr lang="en-US" sz="1500" dirty="0">
                <a:solidFill>
                  <a:schemeClr val="bg1"/>
                </a:solidFill>
                <a:latin typeface="Century Gothic" charset="0"/>
                <a:ea typeface="ＭＳ Ｐゴシック" charset="-128"/>
              </a:rPr>
              <a:t>Phthalates, Heavy Metals, Vinyl Chloride, Halogens, Dioxins</a:t>
            </a:r>
          </a:p>
          <a:p>
            <a:pPr marL="0" eaLnBrk="1" hangingPunct="1">
              <a:lnSpc>
                <a:spcPct val="90000"/>
              </a:lnSpc>
              <a:spcBef>
                <a:spcPts val="1675"/>
              </a:spcBef>
              <a:buFontTx/>
              <a:buNone/>
            </a:pPr>
            <a:r>
              <a:rPr lang="en-US" sz="2000" b="1" dirty="0">
                <a:solidFill>
                  <a:schemeClr val="bg1"/>
                </a:solidFill>
                <a:latin typeface="Century Gothic" charset="0"/>
                <a:ea typeface="ＭＳ Ｐゴシック" charset="-128"/>
              </a:rPr>
              <a:t>Center for Health, Environment and </a:t>
            </a:r>
            <a:br>
              <a:rPr lang="en-US" sz="2000" b="1" dirty="0">
                <a:solidFill>
                  <a:schemeClr val="bg1"/>
                </a:solidFill>
                <a:latin typeface="Century Gothic" charset="0"/>
                <a:ea typeface="ＭＳ Ｐゴシック" charset="-128"/>
              </a:rPr>
            </a:br>
            <a:r>
              <a:rPr lang="en-US" sz="2000" b="1" dirty="0">
                <a:solidFill>
                  <a:schemeClr val="bg1"/>
                </a:solidFill>
                <a:latin typeface="Century Gothic" charset="0"/>
                <a:ea typeface="ＭＳ Ｐゴシック" charset="-128"/>
              </a:rPr>
              <a:t>Justice Calls PVC: “The Poison Plastic”</a:t>
            </a:r>
          </a:p>
          <a:p>
            <a:pPr marL="776288" lvl="1" eaLnBrk="1" hangingPunct="1">
              <a:lnSpc>
                <a:spcPct val="90000"/>
              </a:lnSpc>
              <a:buFontTx/>
              <a:buNone/>
            </a:pPr>
            <a:r>
              <a:rPr lang="en-US" sz="1600" dirty="0">
                <a:solidFill>
                  <a:schemeClr val="bg1"/>
                </a:solidFill>
                <a:latin typeface="Century Gothic" charset="0"/>
                <a:ea typeface="ＭＳ Ｐゴシック" charset="-128"/>
              </a:rPr>
              <a:t> </a:t>
            </a:r>
            <a:r>
              <a:rPr lang="en-US" sz="1500" dirty="0">
                <a:solidFill>
                  <a:schemeClr val="bg1"/>
                </a:solidFill>
                <a:latin typeface="Century Gothic" charset="0"/>
                <a:ea typeface="ＭＳ Ｐゴシック" charset="-128"/>
              </a:rPr>
              <a:t>–  Campaign to eliminate it’s use in nurseries,</a:t>
            </a:r>
            <a:br>
              <a:rPr lang="en-US" sz="1500" dirty="0">
                <a:solidFill>
                  <a:schemeClr val="bg1"/>
                </a:solidFill>
                <a:latin typeface="Century Gothic" charset="0"/>
                <a:ea typeface="ＭＳ Ｐゴシック" charset="-128"/>
              </a:rPr>
            </a:br>
            <a:r>
              <a:rPr lang="en-US" sz="1500" dirty="0">
                <a:solidFill>
                  <a:schemeClr val="bg1"/>
                </a:solidFill>
                <a:latin typeface="Century Gothic" charset="0"/>
                <a:ea typeface="ＭＳ Ｐゴシック" charset="-128"/>
              </a:rPr>
              <a:t>schools, elsewhere where children are present</a:t>
            </a:r>
          </a:p>
          <a:p>
            <a:pPr marL="0" eaLnBrk="1" hangingPunct="1">
              <a:lnSpc>
                <a:spcPct val="90000"/>
              </a:lnSpc>
              <a:spcBef>
                <a:spcPts val="1675"/>
              </a:spcBef>
              <a:buFontTx/>
              <a:buNone/>
            </a:pPr>
            <a:r>
              <a:rPr lang="en-US" sz="2000" b="1" dirty="0">
                <a:solidFill>
                  <a:schemeClr val="bg1"/>
                </a:solidFill>
                <a:latin typeface="Century Gothic" charset="0"/>
                <a:ea typeface="ＭＳ Ｐゴシック" charset="-128"/>
              </a:rPr>
              <a:t>US Government Consumer Product </a:t>
            </a:r>
            <a:br>
              <a:rPr lang="en-US" sz="2000" b="1" dirty="0">
                <a:solidFill>
                  <a:schemeClr val="bg1"/>
                </a:solidFill>
                <a:latin typeface="Century Gothic" charset="0"/>
                <a:ea typeface="ＭＳ Ｐゴシック" charset="-128"/>
              </a:rPr>
            </a:br>
            <a:r>
              <a:rPr lang="en-US" sz="2000" b="1" dirty="0">
                <a:solidFill>
                  <a:schemeClr val="bg1"/>
                </a:solidFill>
                <a:latin typeface="Century Gothic" charset="0"/>
                <a:ea typeface="ＭＳ Ｐゴシック" charset="-128"/>
              </a:rPr>
              <a:t>Safety Commission </a:t>
            </a:r>
          </a:p>
          <a:p>
            <a:pPr marL="776288" lvl="1" eaLnBrk="1" hangingPunct="1">
              <a:lnSpc>
                <a:spcPct val="90000"/>
              </a:lnSpc>
              <a:buFontTx/>
              <a:buNone/>
            </a:pPr>
            <a:r>
              <a:rPr lang="en-US" sz="1600" dirty="0">
                <a:solidFill>
                  <a:schemeClr val="bg1"/>
                </a:solidFill>
                <a:latin typeface="Century Gothic" charset="0"/>
                <a:ea typeface="ＭＳ Ｐゴシック" charset="-128"/>
              </a:rPr>
              <a:t> </a:t>
            </a:r>
            <a:r>
              <a:rPr lang="en-US" sz="1500" dirty="0">
                <a:solidFill>
                  <a:schemeClr val="bg1"/>
                </a:solidFill>
                <a:latin typeface="Century Gothic" charset="0"/>
                <a:ea typeface="ＭＳ Ｐゴシック" charset="-128"/>
              </a:rPr>
              <a:t>–  Banned 6 largest volume plasticizers used in</a:t>
            </a:r>
            <a:br>
              <a:rPr lang="en-US" sz="1500" dirty="0">
                <a:solidFill>
                  <a:schemeClr val="bg1"/>
                </a:solidFill>
                <a:latin typeface="Century Gothic" charset="0"/>
                <a:ea typeface="ＭＳ Ｐゴシック" charset="-128"/>
              </a:rPr>
            </a:br>
            <a:r>
              <a:rPr lang="en-US" sz="1500" dirty="0">
                <a:solidFill>
                  <a:schemeClr val="bg1"/>
                </a:solidFill>
                <a:latin typeface="Century Gothic" charset="0"/>
                <a:ea typeface="ＭＳ Ｐゴシック" charset="-128"/>
              </a:rPr>
              <a:t>flexible PVC in children's bedding, cribs, </a:t>
            </a:r>
            <a:br>
              <a:rPr lang="en-US" sz="1500" dirty="0">
                <a:solidFill>
                  <a:schemeClr val="bg1"/>
                </a:solidFill>
                <a:latin typeface="Century Gothic" charset="0"/>
                <a:ea typeface="ＭＳ Ｐゴシック" charset="-128"/>
              </a:rPr>
            </a:br>
            <a:r>
              <a:rPr lang="en-US" sz="1500" dirty="0">
                <a:solidFill>
                  <a:schemeClr val="bg1"/>
                </a:solidFill>
                <a:latin typeface="Century Gothic" charset="0"/>
                <a:ea typeface="ＭＳ Ｐゴシック" charset="-128"/>
              </a:rPr>
              <a:t>car seats effective Winter of 2010</a:t>
            </a:r>
          </a:p>
          <a:p>
            <a:pPr marL="0" eaLnBrk="1" hangingPunct="1">
              <a:lnSpc>
                <a:spcPct val="90000"/>
              </a:lnSpc>
              <a:spcBef>
                <a:spcPts val="1675"/>
              </a:spcBef>
              <a:buFontTx/>
              <a:buNone/>
            </a:pPr>
            <a:r>
              <a:rPr lang="en-US" sz="2000" b="1" dirty="0">
                <a:solidFill>
                  <a:schemeClr val="bg1"/>
                </a:solidFill>
                <a:latin typeface="Century Gothic" charset="0"/>
                <a:ea typeface="ＭＳ Ｐゴシック" charset="-128"/>
              </a:rPr>
              <a:t>National, State, Local Governments </a:t>
            </a:r>
          </a:p>
          <a:p>
            <a:pPr marL="776288" lvl="1" eaLnBrk="1" hangingPunct="1">
              <a:lnSpc>
                <a:spcPct val="90000"/>
              </a:lnSpc>
              <a:buFontTx/>
              <a:buNone/>
            </a:pPr>
            <a:r>
              <a:rPr lang="en-US" sz="1600" dirty="0">
                <a:solidFill>
                  <a:schemeClr val="bg1"/>
                </a:solidFill>
                <a:latin typeface="Century Gothic" charset="0"/>
                <a:ea typeface="ＭＳ Ｐゴシック" charset="-128"/>
              </a:rPr>
              <a:t> –  </a:t>
            </a:r>
            <a:r>
              <a:rPr lang="en-US" sz="1500" dirty="0">
                <a:solidFill>
                  <a:schemeClr val="bg1"/>
                </a:solidFill>
                <a:latin typeface="Century Gothic" charset="0"/>
                <a:ea typeface="ＭＳ Ｐゴシック" charset="-128"/>
              </a:rPr>
              <a:t>Germany, Sweden, Spain - Now European Union</a:t>
            </a:r>
          </a:p>
          <a:p>
            <a:pPr marL="776288" lvl="1" eaLnBrk="1" hangingPunct="1">
              <a:lnSpc>
                <a:spcPct val="90000"/>
              </a:lnSpc>
              <a:buFontTx/>
              <a:buNone/>
            </a:pPr>
            <a:r>
              <a:rPr lang="en-US" sz="1500" dirty="0">
                <a:solidFill>
                  <a:schemeClr val="bg1"/>
                </a:solidFill>
                <a:latin typeface="Century Gothic" charset="0"/>
                <a:ea typeface="ＭＳ Ｐゴシック" charset="-128"/>
              </a:rPr>
              <a:t> –  Boston, Buffalo, NYC, San Francisco, Seattle, etc. </a:t>
            </a:r>
          </a:p>
          <a:p>
            <a:pPr marL="776288" lvl="1" eaLnBrk="1" hangingPunct="1">
              <a:lnSpc>
                <a:spcPct val="90000"/>
              </a:lnSpc>
              <a:buFontTx/>
              <a:buNone/>
            </a:pPr>
            <a:r>
              <a:rPr lang="en-US" sz="1500" dirty="0">
                <a:solidFill>
                  <a:schemeClr val="bg1"/>
                </a:solidFill>
                <a:latin typeface="Century Gothic" charset="0"/>
                <a:ea typeface="ＭＳ Ｐゴシック" charset="-128"/>
              </a:rPr>
              <a:t> –  Kaiser Permanente’s Hospitals</a:t>
            </a:r>
          </a:p>
          <a:p>
            <a:pPr marL="776288" lvl="1" eaLnBrk="1" hangingPunct="1">
              <a:lnSpc>
                <a:spcPct val="90000"/>
              </a:lnSpc>
            </a:pPr>
            <a:endParaRPr lang="en-US" sz="2000" dirty="0">
              <a:solidFill>
                <a:schemeClr val="bg1"/>
              </a:solidFill>
              <a:latin typeface="Century Gothic" charset="0"/>
              <a:ea typeface="ＭＳ Ｐゴシック" charset="-128"/>
            </a:endParaRPr>
          </a:p>
        </p:txBody>
      </p:sp>
      <p:sp>
        <p:nvSpPr>
          <p:cNvPr id="4101" name="Rectangle 2"/>
          <p:cNvSpPr txBox="1">
            <a:spLocks noChangeArrowheads="1"/>
          </p:cNvSpPr>
          <p:nvPr/>
        </p:nvSpPr>
        <p:spPr bwMode="auto">
          <a:xfrm>
            <a:off x="304800" y="223838"/>
            <a:ext cx="8839200" cy="1206500"/>
          </a:xfrm>
          <a:prstGeom prst="rect">
            <a:avLst/>
          </a:prstGeom>
          <a:noFill/>
          <a:ln w="9525">
            <a:noFill/>
            <a:miter lim="800000"/>
            <a:headEnd/>
            <a:tailEnd/>
          </a:ln>
        </p:spPr>
        <p:txBody>
          <a:bodyPr anchor="ctr"/>
          <a:lstStyle/>
          <a:p>
            <a:r>
              <a:rPr lang="en-US" sz="3000" b="1" dirty="0">
                <a:latin typeface="Century Gothic" charset="0"/>
              </a:rPr>
              <a:t>Flexible PVC: </a:t>
            </a:r>
          </a:p>
          <a:p>
            <a:r>
              <a:rPr lang="en-US" sz="3000" b="1" dirty="0">
                <a:latin typeface="Century Gothic" charset="0"/>
              </a:rPr>
              <a:t>Impact On Health</a:t>
            </a:r>
            <a:endParaRPr lang="en-US" sz="3000" dirty="0">
              <a:latin typeface="Century Gothic" charset="0"/>
            </a:endParaRPr>
          </a:p>
        </p:txBody>
      </p:sp>
      <p:cxnSp>
        <p:nvCxnSpPr>
          <p:cNvPr id="4102" name="Straight Connector 7"/>
          <p:cNvCxnSpPr>
            <a:cxnSpLocks noChangeShapeType="1"/>
          </p:cNvCxnSpPr>
          <p:nvPr/>
        </p:nvCxnSpPr>
        <p:spPr bwMode="auto">
          <a:xfrm>
            <a:off x="0" y="760413"/>
            <a:ext cx="9144000" cy="1587"/>
          </a:xfrm>
          <a:prstGeom prst="line">
            <a:avLst/>
          </a:prstGeom>
          <a:noFill/>
          <a:ln w="9525">
            <a:solidFill>
              <a:schemeClr val="bg1"/>
            </a:solidFill>
            <a:round/>
            <a:headEnd/>
            <a:tailEnd/>
          </a:ln>
        </p:spPr>
      </p:cxnSp>
      <p:pic>
        <p:nvPicPr>
          <p:cNvPr id="4103" name="Picture 14" descr="200168036-003.jpg"/>
          <p:cNvPicPr>
            <a:picLocks noChangeAspect="1"/>
          </p:cNvPicPr>
          <p:nvPr/>
        </p:nvPicPr>
        <p:blipFill>
          <a:blip r:embed="rId2"/>
          <a:srcRect l="29704"/>
          <a:stretch>
            <a:fillRect/>
          </a:stretch>
        </p:blipFill>
        <p:spPr bwMode="auto">
          <a:xfrm>
            <a:off x="5934075" y="0"/>
            <a:ext cx="32099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6154738" y="0"/>
            <a:ext cx="2752725" cy="6858000"/>
          </a:xfrm>
          <a:prstGeom prst="rect">
            <a:avLst/>
          </a:prstGeom>
          <a:solidFill>
            <a:srgbClr val="74A4A8"/>
          </a:solidFill>
          <a:ln w="9525">
            <a:noFill/>
            <a:round/>
            <a:headEnd/>
            <a:tailEnd/>
          </a:ln>
        </p:spPr>
        <p:txBody>
          <a:bodyPr/>
          <a:lstStyle/>
          <a:p>
            <a:endParaRPr lang="en-US" dirty="0"/>
          </a:p>
        </p:txBody>
      </p:sp>
      <p:sp>
        <p:nvSpPr>
          <p:cNvPr id="5123" name="Rectangle 5"/>
          <p:cNvSpPr>
            <a:spLocks noChangeArrowheads="1"/>
          </p:cNvSpPr>
          <p:nvPr/>
        </p:nvSpPr>
        <p:spPr bwMode="auto">
          <a:xfrm>
            <a:off x="3227388" y="0"/>
            <a:ext cx="2714625" cy="6858000"/>
          </a:xfrm>
          <a:prstGeom prst="rect">
            <a:avLst/>
          </a:prstGeom>
          <a:solidFill>
            <a:srgbClr val="B6B985"/>
          </a:solidFill>
          <a:ln w="9525">
            <a:noFill/>
            <a:round/>
            <a:headEnd/>
            <a:tailEnd/>
          </a:ln>
        </p:spPr>
        <p:txBody>
          <a:bodyPr/>
          <a:lstStyle/>
          <a:p>
            <a:endParaRPr lang="en-US" dirty="0"/>
          </a:p>
        </p:txBody>
      </p:sp>
      <p:sp>
        <p:nvSpPr>
          <p:cNvPr id="5124" name="Rectangle 5"/>
          <p:cNvSpPr>
            <a:spLocks noChangeArrowheads="1"/>
          </p:cNvSpPr>
          <p:nvPr/>
        </p:nvSpPr>
        <p:spPr bwMode="auto">
          <a:xfrm>
            <a:off x="222250" y="0"/>
            <a:ext cx="2754313" cy="6858000"/>
          </a:xfrm>
          <a:prstGeom prst="rect">
            <a:avLst/>
          </a:prstGeom>
          <a:solidFill>
            <a:srgbClr val="68787F"/>
          </a:solidFill>
          <a:ln w="9525">
            <a:noFill/>
            <a:round/>
            <a:headEnd/>
            <a:tailEnd/>
          </a:ln>
        </p:spPr>
        <p:txBody>
          <a:bodyPr/>
          <a:lstStyle/>
          <a:p>
            <a:endParaRPr lang="en-US" dirty="0"/>
          </a:p>
        </p:txBody>
      </p:sp>
      <p:sp>
        <p:nvSpPr>
          <p:cNvPr id="5125" name="Rectangle 2"/>
          <p:cNvSpPr txBox="1">
            <a:spLocks noChangeArrowheads="1"/>
          </p:cNvSpPr>
          <p:nvPr/>
        </p:nvSpPr>
        <p:spPr bwMode="auto">
          <a:xfrm>
            <a:off x="490538" y="566738"/>
            <a:ext cx="8585200" cy="688975"/>
          </a:xfrm>
          <a:prstGeom prst="rect">
            <a:avLst/>
          </a:prstGeom>
          <a:noFill/>
          <a:ln w="9525">
            <a:noFill/>
            <a:miter lim="800000"/>
            <a:headEnd/>
            <a:tailEnd/>
          </a:ln>
        </p:spPr>
        <p:txBody>
          <a:bodyPr anchor="ctr"/>
          <a:lstStyle/>
          <a:p>
            <a:r>
              <a:rPr lang="en-US" sz="1900" b="1" dirty="0">
                <a:latin typeface="Century Gothic" charset="0"/>
              </a:rPr>
              <a:t>20</a:t>
            </a:r>
            <a:r>
              <a:rPr lang="en-US" sz="1900" b="1" baseline="30000" dirty="0">
                <a:latin typeface="Century Gothic" charset="0"/>
              </a:rPr>
              <a:t>th</a:t>
            </a:r>
            <a:r>
              <a:rPr lang="en-US" sz="1900" b="1" dirty="0">
                <a:latin typeface="Century Gothic" charset="0"/>
              </a:rPr>
              <a:t> Century      	                  21</a:t>
            </a:r>
            <a:r>
              <a:rPr lang="en-US" sz="1900" b="1" baseline="30000" dirty="0">
                <a:latin typeface="Century Gothic" charset="0"/>
              </a:rPr>
              <a:t>st</a:t>
            </a:r>
            <a:r>
              <a:rPr lang="en-US" sz="1900" b="1" dirty="0">
                <a:latin typeface="Century Gothic" charset="0"/>
              </a:rPr>
              <a:t> Century 	                      Opportunity</a:t>
            </a:r>
          </a:p>
        </p:txBody>
      </p:sp>
      <p:sp>
        <p:nvSpPr>
          <p:cNvPr id="5126" name="Rectangle 2"/>
          <p:cNvSpPr txBox="1">
            <a:spLocks noChangeArrowheads="1"/>
          </p:cNvSpPr>
          <p:nvPr/>
        </p:nvSpPr>
        <p:spPr bwMode="auto">
          <a:xfrm>
            <a:off x="490537" y="911225"/>
            <a:ext cx="8891587" cy="5946775"/>
          </a:xfrm>
          <a:prstGeom prst="rect">
            <a:avLst/>
          </a:prstGeom>
          <a:noFill/>
          <a:ln w="9525">
            <a:noFill/>
            <a:miter lim="800000"/>
            <a:headEnd/>
            <a:tailEnd/>
          </a:ln>
        </p:spPr>
        <p:txBody>
          <a:bodyPr anchor="ctr"/>
          <a:lstStyle/>
          <a:p>
            <a:r>
              <a:rPr lang="en-US" sz="1700" dirty="0">
                <a:latin typeface="Century Gothic" charset="0"/>
              </a:rPr>
              <a:t>Sustainable		      Sustainable Health	          Personal well-being </a:t>
            </a:r>
          </a:p>
          <a:p>
            <a:endParaRPr lang="en-US" sz="1700" dirty="0">
              <a:latin typeface="Century Gothic" charset="0"/>
            </a:endParaRPr>
          </a:p>
          <a:p>
            <a:endParaRPr lang="en-US" sz="1700" dirty="0">
              <a:latin typeface="Century Gothic" charset="0"/>
            </a:endParaRPr>
          </a:p>
          <a:p>
            <a:endParaRPr lang="en-US" sz="1700" dirty="0">
              <a:latin typeface="Century Gothic" charset="0"/>
            </a:endParaRPr>
          </a:p>
          <a:p>
            <a:pPr>
              <a:lnSpc>
                <a:spcPct val="150000"/>
              </a:lnSpc>
            </a:pPr>
            <a:r>
              <a:rPr lang="en-US" sz="1700" dirty="0">
                <a:latin typeface="Century Gothic" charset="0"/>
              </a:rPr>
              <a:t>PVC 			      Non-toxic	      	          Clean products</a:t>
            </a:r>
          </a:p>
          <a:p>
            <a:r>
              <a:rPr lang="en-US" sz="1700" dirty="0">
                <a:latin typeface="Century Gothic" charset="0"/>
              </a:rPr>
              <a:t>“Poison Plastic”		      replacement</a:t>
            </a:r>
          </a:p>
          <a:p>
            <a:pPr>
              <a:lnSpc>
                <a:spcPct val="150000"/>
              </a:lnSpc>
            </a:pPr>
            <a:endParaRPr lang="en-US" sz="1700" dirty="0">
              <a:latin typeface="Century Gothic" charset="0"/>
            </a:endParaRPr>
          </a:p>
          <a:p>
            <a:pPr>
              <a:lnSpc>
                <a:spcPct val="150000"/>
              </a:lnSpc>
            </a:pPr>
            <a:endParaRPr lang="en-US" sz="1700" dirty="0">
              <a:latin typeface="Century Gothic" charset="0"/>
            </a:endParaRPr>
          </a:p>
          <a:p>
            <a:r>
              <a:rPr lang="en-US" sz="1700" dirty="0">
                <a:latin typeface="Century Gothic" charset="0"/>
              </a:rPr>
              <a:t>“Are you green?”	      Conscious of 	          	          Build trust and 	                                         	          	      	      processes		          transparency</a:t>
            </a:r>
          </a:p>
          <a:p>
            <a:endParaRPr lang="en-US" sz="1700" dirty="0">
              <a:latin typeface="Century Gothic" charset="0"/>
            </a:endParaRPr>
          </a:p>
          <a:p>
            <a:endParaRPr lang="en-US" sz="1700" dirty="0">
              <a:latin typeface="Century Gothic" charset="0"/>
            </a:endParaRPr>
          </a:p>
          <a:p>
            <a:r>
              <a:rPr lang="en-US" sz="1700" dirty="0">
                <a:latin typeface="Century Gothic" charset="0"/>
              </a:rPr>
              <a:t>Commodity 		      Innovation driven	          Brand advantage</a:t>
            </a:r>
          </a:p>
          <a:p>
            <a:r>
              <a:rPr lang="en-US" sz="1700" dirty="0">
                <a:latin typeface="Century Gothic" charset="0"/>
              </a:rPr>
              <a:t>pricing	 		      value propositions	          and differentiation</a:t>
            </a:r>
          </a:p>
          <a:p>
            <a:r>
              <a:rPr lang="en-US" sz="1700" dirty="0">
                <a:latin typeface="Century Gothic" charset="0"/>
              </a:rPr>
              <a:t>						          for “brand-owner”</a:t>
            </a:r>
          </a:p>
          <a:p>
            <a:endParaRPr lang="en-US" sz="1700" dirty="0">
              <a:latin typeface="Century Gothic"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3005138"/>
            <a:ext cx="9144000" cy="863600"/>
          </a:xfrm>
          <a:prstGeom prst="rect">
            <a:avLst/>
          </a:prstGeom>
          <a:solidFill>
            <a:srgbClr val="8AA982"/>
          </a:solidFill>
          <a:ln w="9525">
            <a:noFill/>
            <a:round/>
            <a:headEnd/>
            <a:tailEnd/>
          </a:ln>
        </p:spPr>
        <p:txBody>
          <a:bodyPr/>
          <a:lstStyle/>
          <a:p>
            <a:endParaRPr lang="en-US" dirty="0"/>
          </a:p>
        </p:txBody>
      </p:sp>
      <p:sp>
        <p:nvSpPr>
          <p:cNvPr id="6147" name="Rectangle 2"/>
          <p:cNvSpPr txBox="1">
            <a:spLocks noChangeArrowheads="1"/>
          </p:cNvSpPr>
          <p:nvPr/>
        </p:nvSpPr>
        <p:spPr bwMode="auto">
          <a:xfrm>
            <a:off x="0" y="3024188"/>
            <a:ext cx="9144000" cy="825500"/>
          </a:xfrm>
          <a:prstGeom prst="rect">
            <a:avLst/>
          </a:prstGeom>
          <a:noFill/>
          <a:ln w="9525">
            <a:noFill/>
            <a:miter lim="800000"/>
            <a:headEnd/>
            <a:tailEnd/>
          </a:ln>
        </p:spPr>
        <p:txBody>
          <a:bodyPr anchor="ctr"/>
          <a:lstStyle/>
          <a:p>
            <a:pPr algn="ctr"/>
            <a:r>
              <a:rPr lang="en-US" sz="1900" dirty="0">
                <a:latin typeface="Century Gothic" charset="0"/>
              </a:rPr>
              <a:t>Elimination of PVC in products or packaging</a:t>
            </a:r>
          </a:p>
        </p:txBody>
      </p:sp>
      <p:pic>
        <p:nvPicPr>
          <p:cNvPr id="6148" name="Picture 8" descr="ToyotaLogo.eps"/>
          <p:cNvPicPr>
            <a:picLocks noChangeAspect="1"/>
          </p:cNvPicPr>
          <p:nvPr/>
        </p:nvPicPr>
        <p:blipFill>
          <a:blip r:embed="rId2">
            <a:grayscl/>
          </a:blip>
          <a:srcRect/>
          <a:stretch>
            <a:fillRect/>
          </a:stretch>
        </p:blipFill>
        <p:spPr bwMode="auto">
          <a:xfrm>
            <a:off x="488950" y="1195388"/>
            <a:ext cx="679450" cy="557212"/>
          </a:xfrm>
          <a:prstGeom prst="rect">
            <a:avLst/>
          </a:prstGeom>
          <a:noFill/>
          <a:ln w="9525">
            <a:noFill/>
            <a:miter lim="800000"/>
            <a:headEnd/>
            <a:tailEnd/>
          </a:ln>
        </p:spPr>
      </p:pic>
      <p:pic>
        <p:nvPicPr>
          <p:cNvPr id="6149" name="Picture 9" descr="Nike_Swoosh.eps"/>
          <p:cNvPicPr>
            <a:picLocks noChangeAspect="1"/>
          </p:cNvPicPr>
          <p:nvPr/>
        </p:nvPicPr>
        <p:blipFill>
          <a:blip r:embed="rId3">
            <a:grayscl/>
            <a:biLevel thresh="50000"/>
          </a:blip>
          <a:srcRect/>
          <a:stretch>
            <a:fillRect/>
          </a:stretch>
        </p:blipFill>
        <p:spPr bwMode="auto">
          <a:xfrm>
            <a:off x="417513" y="454025"/>
            <a:ext cx="976312" cy="338138"/>
          </a:xfrm>
          <a:prstGeom prst="rect">
            <a:avLst/>
          </a:prstGeom>
          <a:noFill/>
          <a:ln w="9525">
            <a:noFill/>
            <a:miter lim="800000"/>
            <a:headEnd/>
            <a:tailEnd/>
          </a:ln>
        </p:spPr>
      </p:pic>
      <p:pic>
        <p:nvPicPr>
          <p:cNvPr id="6150" name="Picture 10" descr="logo_adidas.jpg"/>
          <p:cNvPicPr>
            <a:picLocks noChangeAspect="1"/>
          </p:cNvPicPr>
          <p:nvPr/>
        </p:nvPicPr>
        <p:blipFill>
          <a:blip r:embed="rId4"/>
          <a:srcRect/>
          <a:stretch>
            <a:fillRect/>
          </a:stretch>
        </p:blipFill>
        <p:spPr bwMode="auto">
          <a:xfrm>
            <a:off x="473075" y="2082800"/>
            <a:ext cx="792163" cy="533400"/>
          </a:xfrm>
          <a:prstGeom prst="rect">
            <a:avLst/>
          </a:prstGeom>
          <a:noFill/>
          <a:ln w="9525">
            <a:noFill/>
            <a:miter lim="800000"/>
            <a:headEnd/>
            <a:tailEnd/>
          </a:ln>
        </p:spPr>
      </p:pic>
      <p:pic>
        <p:nvPicPr>
          <p:cNvPr id="6151" name="Picture 12" descr="Nissan.eps"/>
          <p:cNvPicPr>
            <a:picLocks noChangeAspect="1"/>
          </p:cNvPicPr>
          <p:nvPr/>
        </p:nvPicPr>
        <p:blipFill>
          <a:blip r:embed="rId5"/>
          <a:srcRect/>
          <a:stretch>
            <a:fillRect/>
          </a:stretch>
        </p:blipFill>
        <p:spPr bwMode="auto">
          <a:xfrm>
            <a:off x="2065338" y="2085975"/>
            <a:ext cx="893762" cy="598488"/>
          </a:xfrm>
          <a:prstGeom prst="rect">
            <a:avLst/>
          </a:prstGeom>
          <a:noFill/>
          <a:ln w="9525">
            <a:noFill/>
            <a:miter lim="800000"/>
            <a:headEnd/>
            <a:tailEnd/>
          </a:ln>
        </p:spPr>
      </p:pic>
      <p:pic>
        <p:nvPicPr>
          <p:cNvPr id="6152" name="Picture 14" descr="Milliken.eps"/>
          <p:cNvPicPr>
            <a:picLocks noChangeAspect="1"/>
          </p:cNvPicPr>
          <p:nvPr/>
        </p:nvPicPr>
        <p:blipFill>
          <a:blip r:embed="rId6"/>
          <a:srcRect/>
          <a:stretch>
            <a:fillRect/>
          </a:stretch>
        </p:blipFill>
        <p:spPr bwMode="auto">
          <a:xfrm>
            <a:off x="2097088" y="1246188"/>
            <a:ext cx="858837" cy="484187"/>
          </a:xfrm>
          <a:prstGeom prst="rect">
            <a:avLst/>
          </a:prstGeom>
          <a:noFill/>
          <a:ln w="9525">
            <a:noFill/>
            <a:miter lim="800000"/>
            <a:headEnd/>
            <a:tailEnd/>
          </a:ln>
        </p:spPr>
      </p:pic>
      <p:pic>
        <p:nvPicPr>
          <p:cNvPr id="6153" name="Picture 15" descr="Herman_Miller.eps"/>
          <p:cNvPicPr>
            <a:picLocks noChangeAspect="1"/>
          </p:cNvPicPr>
          <p:nvPr/>
        </p:nvPicPr>
        <p:blipFill>
          <a:blip r:embed="rId7">
            <a:lum bright="-66000" contrast="-100000"/>
            <a:grayscl/>
          </a:blip>
          <a:srcRect/>
          <a:stretch>
            <a:fillRect/>
          </a:stretch>
        </p:blipFill>
        <p:spPr bwMode="auto">
          <a:xfrm>
            <a:off x="7312025" y="2292350"/>
            <a:ext cx="1511300" cy="185738"/>
          </a:xfrm>
          <a:prstGeom prst="rect">
            <a:avLst/>
          </a:prstGeom>
          <a:noFill/>
          <a:ln w="9525">
            <a:noFill/>
            <a:miter lim="800000"/>
            <a:headEnd/>
            <a:tailEnd/>
          </a:ln>
        </p:spPr>
      </p:pic>
      <p:pic>
        <p:nvPicPr>
          <p:cNvPr id="6154" name="Picture 17" descr="Opel.eps"/>
          <p:cNvPicPr>
            <a:picLocks noChangeAspect="1"/>
          </p:cNvPicPr>
          <p:nvPr/>
        </p:nvPicPr>
        <p:blipFill>
          <a:blip r:embed="rId8"/>
          <a:srcRect/>
          <a:stretch>
            <a:fillRect/>
          </a:stretch>
        </p:blipFill>
        <p:spPr bwMode="auto">
          <a:xfrm>
            <a:off x="1882775" y="520700"/>
            <a:ext cx="1262063" cy="228600"/>
          </a:xfrm>
          <a:prstGeom prst="rect">
            <a:avLst/>
          </a:prstGeom>
          <a:noFill/>
          <a:ln w="9525">
            <a:noFill/>
            <a:miter lim="800000"/>
            <a:headEnd/>
            <a:tailEnd/>
          </a:ln>
        </p:spPr>
      </p:pic>
      <p:pic>
        <p:nvPicPr>
          <p:cNvPr id="6155" name="Picture 19" descr="WalMart.eps"/>
          <p:cNvPicPr>
            <a:picLocks noChangeAspect="1"/>
          </p:cNvPicPr>
          <p:nvPr/>
        </p:nvPicPr>
        <p:blipFill>
          <a:blip r:embed="rId9"/>
          <a:srcRect/>
          <a:stretch>
            <a:fillRect/>
          </a:stretch>
        </p:blipFill>
        <p:spPr bwMode="auto">
          <a:xfrm>
            <a:off x="3641725" y="1423988"/>
            <a:ext cx="1428750" cy="188912"/>
          </a:xfrm>
          <a:prstGeom prst="rect">
            <a:avLst/>
          </a:prstGeom>
          <a:noFill/>
          <a:ln w="9525">
            <a:noFill/>
            <a:miter lim="800000"/>
            <a:headEnd/>
            <a:tailEnd/>
          </a:ln>
        </p:spPr>
      </p:pic>
      <p:pic>
        <p:nvPicPr>
          <p:cNvPr id="6156" name="Picture 22" descr="Ikea.eps"/>
          <p:cNvPicPr>
            <a:picLocks noChangeAspect="1"/>
          </p:cNvPicPr>
          <p:nvPr/>
        </p:nvPicPr>
        <p:blipFill>
          <a:blip r:embed="rId10"/>
          <a:srcRect/>
          <a:stretch>
            <a:fillRect/>
          </a:stretch>
        </p:blipFill>
        <p:spPr bwMode="auto">
          <a:xfrm>
            <a:off x="3892550" y="2243138"/>
            <a:ext cx="930275" cy="333375"/>
          </a:xfrm>
          <a:prstGeom prst="rect">
            <a:avLst/>
          </a:prstGeom>
          <a:noFill/>
          <a:ln w="9525">
            <a:noFill/>
            <a:miter lim="800000"/>
            <a:headEnd/>
            <a:tailEnd/>
          </a:ln>
        </p:spPr>
      </p:pic>
      <p:pic>
        <p:nvPicPr>
          <p:cNvPr id="6157" name="Picture 24" descr="Cargill.eps"/>
          <p:cNvPicPr>
            <a:picLocks noChangeAspect="1"/>
          </p:cNvPicPr>
          <p:nvPr/>
        </p:nvPicPr>
        <p:blipFill>
          <a:blip r:embed="rId11">
            <a:grayscl/>
          </a:blip>
          <a:srcRect/>
          <a:stretch>
            <a:fillRect/>
          </a:stretch>
        </p:blipFill>
        <p:spPr bwMode="auto">
          <a:xfrm>
            <a:off x="3878263" y="404813"/>
            <a:ext cx="942975" cy="419100"/>
          </a:xfrm>
          <a:prstGeom prst="rect">
            <a:avLst/>
          </a:prstGeom>
          <a:noFill/>
          <a:ln w="9525">
            <a:noFill/>
            <a:miter lim="800000"/>
            <a:headEnd/>
            <a:tailEnd/>
          </a:ln>
        </p:spPr>
      </p:pic>
      <p:pic>
        <p:nvPicPr>
          <p:cNvPr id="6158" name="Picture 26" descr="Dell.eps"/>
          <p:cNvPicPr>
            <a:picLocks noChangeAspect="1"/>
          </p:cNvPicPr>
          <p:nvPr/>
        </p:nvPicPr>
        <p:blipFill>
          <a:blip r:embed="rId12">
            <a:lum bright="-100000"/>
            <a:grayscl/>
          </a:blip>
          <a:srcRect/>
          <a:stretch>
            <a:fillRect/>
          </a:stretch>
        </p:blipFill>
        <p:spPr bwMode="auto">
          <a:xfrm>
            <a:off x="5707063" y="2230438"/>
            <a:ext cx="1042987" cy="327025"/>
          </a:xfrm>
          <a:prstGeom prst="rect">
            <a:avLst/>
          </a:prstGeom>
          <a:noFill/>
          <a:ln w="9525">
            <a:noFill/>
            <a:miter lim="800000"/>
            <a:headEnd/>
            <a:tailEnd/>
          </a:ln>
        </p:spPr>
      </p:pic>
      <p:pic>
        <p:nvPicPr>
          <p:cNvPr id="6159" name="Picture 27" descr="Johnson__and__Johnson.eps"/>
          <p:cNvPicPr>
            <a:picLocks noChangeAspect="1"/>
          </p:cNvPicPr>
          <p:nvPr/>
        </p:nvPicPr>
        <p:blipFill>
          <a:blip r:embed="rId13"/>
          <a:srcRect/>
          <a:stretch>
            <a:fillRect/>
          </a:stretch>
        </p:blipFill>
        <p:spPr bwMode="auto">
          <a:xfrm>
            <a:off x="5508625" y="1385888"/>
            <a:ext cx="1471613" cy="260350"/>
          </a:xfrm>
          <a:prstGeom prst="rect">
            <a:avLst/>
          </a:prstGeom>
          <a:noFill/>
          <a:ln w="9525">
            <a:noFill/>
            <a:miter lim="800000"/>
            <a:headEnd/>
            <a:tailEnd/>
          </a:ln>
        </p:spPr>
      </p:pic>
      <p:pic>
        <p:nvPicPr>
          <p:cNvPr id="6160" name="Picture 29" descr="Microsoft.eps"/>
          <p:cNvPicPr>
            <a:picLocks noChangeAspect="1"/>
          </p:cNvPicPr>
          <p:nvPr/>
        </p:nvPicPr>
        <p:blipFill>
          <a:blip r:embed="rId14"/>
          <a:srcRect/>
          <a:stretch>
            <a:fillRect/>
          </a:stretch>
        </p:blipFill>
        <p:spPr bwMode="auto">
          <a:xfrm>
            <a:off x="5529263" y="509588"/>
            <a:ext cx="1403350" cy="230187"/>
          </a:xfrm>
          <a:prstGeom prst="rect">
            <a:avLst/>
          </a:prstGeom>
          <a:noFill/>
          <a:ln w="9525">
            <a:noFill/>
            <a:miter lim="800000"/>
            <a:headEnd/>
            <a:tailEnd/>
          </a:ln>
        </p:spPr>
      </p:pic>
      <p:pic>
        <p:nvPicPr>
          <p:cNvPr id="6161" name="Picture 33" descr="Apple.eps"/>
          <p:cNvPicPr>
            <a:picLocks noChangeAspect="1"/>
          </p:cNvPicPr>
          <p:nvPr/>
        </p:nvPicPr>
        <p:blipFill>
          <a:blip r:embed="rId15">
            <a:grayscl/>
          </a:blip>
          <a:srcRect b="22681"/>
          <a:stretch>
            <a:fillRect/>
          </a:stretch>
        </p:blipFill>
        <p:spPr bwMode="auto">
          <a:xfrm>
            <a:off x="7808913" y="1235075"/>
            <a:ext cx="511175" cy="485775"/>
          </a:xfrm>
          <a:prstGeom prst="rect">
            <a:avLst/>
          </a:prstGeom>
          <a:noFill/>
          <a:ln w="9525">
            <a:noFill/>
            <a:miter lim="800000"/>
            <a:headEnd/>
            <a:tailEnd/>
          </a:ln>
        </p:spPr>
      </p:pic>
      <p:pic>
        <p:nvPicPr>
          <p:cNvPr id="6162" name="Picture 34" descr="Nokia.eps"/>
          <p:cNvPicPr>
            <a:picLocks noChangeAspect="1"/>
          </p:cNvPicPr>
          <p:nvPr/>
        </p:nvPicPr>
        <p:blipFill>
          <a:blip r:embed="rId16">
            <a:grayscl/>
            <a:biLevel thresh="50000"/>
          </a:blip>
          <a:srcRect/>
          <a:stretch>
            <a:fillRect/>
          </a:stretch>
        </p:blipFill>
        <p:spPr bwMode="auto">
          <a:xfrm>
            <a:off x="7475538" y="549275"/>
            <a:ext cx="1184275" cy="198438"/>
          </a:xfrm>
          <a:prstGeom prst="rect">
            <a:avLst/>
          </a:prstGeom>
          <a:noFill/>
          <a:ln w="9525">
            <a:noFill/>
            <a:miter lim="800000"/>
            <a:headEnd/>
            <a:tailEnd/>
          </a:ln>
        </p:spPr>
      </p:pic>
      <p:pic>
        <p:nvPicPr>
          <p:cNvPr id="6163" name="Picture 4" descr="HondaLogo.eps"/>
          <p:cNvPicPr>
            <a:picLocks noChangeAspect="1"/>
          </p:cNvPicPr>
          <p:nvPr/>
        </p:nvPicPr>
        <p:blipFill>
          <a:blip r:embed="rId17"/>
          <a:srcRect/>
          <a:stretch>
            <a:fillRect/>
          </a:stretch>
        </p:blipFill>
        <p:spPr bwMode="auto">
          <a:xfrm>
            <a:off x="7858125" y="5218113"/>
            <a:ext cx="547688" cy="438150"/>
          </a:xfrm>
          <a:prstGeom prst="rect">
            <a:avLst/>
          </a:prstGeom>
          <a:noFill/>
          <a:ln w="9525">
            <a:noFill/>
            <a:miter lim="800000"/>
            <a:headEnd/>
            <a:tailEnd/>
          </a:ln>
        </p:spPr>
      </p:pic>
      <p:pic>
        <p:nvPicPr>
          <p:cNvPr id="6164" name="Picture 6" descr="PGLogo.jpeg"/>
          <p:cNvPicPr>
            <a:picLocks noChangeAspect="1"/>
          </p:cNvPicPr>
          <p:nvPr/>
        </p:nvPicPr>
        <p:blipFill>
          <a:blip r:embed="rId18">
            <a:grayscl/>
            <a:biLevel thresh="50000"/>
          </a:blip>
          <a:srcRect/>
          <a:stretch>
            <a:fillRect/>
          </a:stretch>
        </p:blipFill>
        <p:spPr bwMode="auto">
          <a:xfrm>
            <a:off x="7732713" y="4305300"/>
            <a:ext cx="766762" cy="333375"/>
          </a:xfrm>
          <a:prstGeom prst="rect">
            <a:avLst/>
          </a:prstGeom>
          <a:noFill/>
          <a:ln w="9525">
            <a:noFill/>
            <a:miter lim="800000"/>
            <a:headEnd/>
            <a:tailEnd/>
          </a:ln>
        </p:spPr>
      </p:pic>
      <p:pic>
        <p:nvPicPr>
          <p:cNvPr id="6165" name="Picture 7" descr="Boeing.eps"/>
          <p:cNvPicPr>
            <a:picLocks noChangeAspect="1"/>
          </p:cNvPicPr>
          <p:nvPr/>
        </p:nvPicPr>
        <p:blipFill>
          <a:blip r:embed="rId19"/>
          <a:srcRect/>
          <a:stretch>
            <a:fillRect/>
          </a:stretch>
        </p:blipFill>
        <p:spPr bwMode="auto">
          <a:xfrm>
            <a:off x="7434263" y="6154738"/>
            <a:ext cx="1376362" cy="314325"/>
          </a:xfrm>
          <a:prstGeom prst="rect">
            <a:avLst/>
          </a:prstGeom>
          <a:noFill/>
          <a:ln w="9525">
            <a:noFill/>
            <a:miter lim="800000"/>
            <a:headEnd/>
            <a:tailEnd/>
          </a:ln>
        </p:spPr>
      </p:pic>
      <p:pic>
        <p:nvPicPr>
          <p:cNvPr id="6166" name="Picture 11" descr="Mercedes-Benz [Converted].eps"/>
          <p:cNvPicPr>
            <a:picLocks noChangeAspect="1"/>
          </p:cNvPicPr>
          <p:nvPr/>
        </p:nvPicPr>
        <p:blipFill>
          <a:blip r:embed="rId20"/>
          <a:srcRect/>
          <a:stretch>
            <a:fillRect/>
          </a:stretch>
        </p:blipFill>
        <p:spPr bwMode="auto">
          <a:xfrm>
            <a:off x="400050" y="5145088"/>
            <a:ext cx="952500" cy="585787"/>
          </a:xfrm>
          <a:prstGeom prst="rect">
            <a:avLst/>
          </a:prstGeom>
          <a:noFill/>
          <a:ln w="9525">
            <a:noFill/>
            <a:miter lim="800000"/>
            <a:headEnd/>
            <a:tailEnd/>
          </a:ln>
        </p:spPr>
      </p:pic>
      <p:pic>
        <p:nvPicPr>
          <p:cNvPr id="6167" name="Picture 13" descr="Ford.eps"/>
          <p:cNvPicPr>
            <a:picLocks noChangeAspect="1"/>
          </p:cNvPicPr>
          <p:nvPr/>
        </p:nvPicPr>
        <p:blipFill>
          <a:blip r:embed="rId21"/>
          <a:srcRect/>
          <a:stretch>
            <a:fillRect/>
          </a:stretch>
        </p:blipFill>
        <p:spPr bwMode="auto">
          <a:xfrm>
            <a:off x="420688" y="6156325"/>
            <a:ext cx="898525" cy="320675"/>
          </a:xfrm>
          <a:prstGeom prst="rect">
            <a:avLst/>
          </a:prstGeom>
          <a:noFill/>
          <a:ln w="9525">
            <a:noFill/>
            <a:miter lim="800000"/>
            <a:headEnd/>
            <a:tailEnd/>
          </a:ln>
        </p:spPr>
      </p:pic>
      <p:pic>
        <p:nvPicPr>
          <p:cNvPr id="6168" name="Picture 18" descr="Shaw_Inc_.eps"/>
          <p:cNvPicPr>
            <a:picLocks noChangeAspect="1"/>
          </p:cNvPicPr>
          <p:nvPr/>
        </p:nvPicPr>
        <p:blipFill>
          <a:blip r:embed="rId22">
            <a:grayscl/>
          </a:blip>
          <a:srcRect/>
          <a:stretch>
            <a:fillRect/>
          </a:stretch>
        </p:blipFill>
        <p:spPr bwMode="auto">
          <a:xfrm>
            <a:off x="358775" y="4410075"/>
            <a:ext cx="1130300" cy="257175"/>
          </a:xfrm>
          <a:prstGeom prst="rect">
            <a:avLst/>
          </a:prstGeom>
          <a:noFill/>
          <a:ln w="9525">
            <a:noFill/>
            <a:miter lim="800000"/>
            <a:headEnd/>
            <a:tailEnd/>
          </a:ln>
        </p:spPr>
      </p:pic>
      <p:pic>
        <p:nvPicPr>
          <p:cNvPr id="6169" name="Picture 20" descr="Sears.eps"/>
          <p:cNvPicPr>
            <a:picLocks noChangeAspect="1"/>
          </p:cNvPicPr>
          <p:nvPr/>
        </p:nvPicPr>
        <p:blipFill>
          <a:blip r:embed="rId23"/>
          <a:srcRect/>
          <a:stretch>
            <a:fillRect/>
          </a:stretch>
        </p:blipFill>
        <p:spPr bwMode="auto">
          <a:xfrm>
            <a:off x="2090738" y="6218238"/>
            <a:ext cx="1011237" cy="220662"/>
          </a:xfrm>
          <a:prstGeom prst="rect">
            <a:avLst/>
          </a:prstGeom>
          <a:noFill/>
          <a:ln w="9525">
            <a:noFill/>
            <a:miter lim="800000"/>
            <a:headEnd/>
            <a:tailEnd/>
          </a:ln>
        </p:spPr>
      </p:pic>
      <p:pic>
        <p:nvPicPr>
          <p:cNvPr id="6170" name="Picture 21" descr="Target.eps"/>
          <p:cNvPicPr>
            <a:picLocks noChangeAspect="1"/>
          </p:cNvPicPr>
          <p:nvPr/>
        </p:nvPicPr>
        <p:blipFill>
          <a:blip r:embed="rId24">
            <a:lum bright="-100000"/>
            <a:grayscl/>
          </a:blip>
          <a:srcRect/>
          <a:stretch>
            <a:fillRect/>
          </a:stretch>
        </p:blipFill>
        <p:spPr bwMode="auto">
          <a:xfrm>
            <a:off x="5648325" y="5313363"/>
            <a:ext cx="1271588" cy="271462"/>
          </a:xfrm>
          <a:prstGeom prst="rect">
            <a:avLst/>
          </a:prstGeom>
          <a:noFill/>
          <a:ln w="9525">
            <a:noFill/>
            <a:miter lim="800000"/>
            <a:headEnd/>
            <a:tailEnd/>
          </a:ln>
        </p:spPr>
      </p:pic>
      <p:pic>
        <p:nvPicPr>
          <p:cNvPr id="6171" name="Picture 23" descr="Bayer.eps"/>
          <p:cNvPicPr>
            <a:picLocks noChangeAspect="1"/>
          </p:cNvPicPr>
          <p:nvPr/>
        </p:nvPicPr>
        <p:blipFill>
          <a:blip r:embed="rId25"/>
          <a:srcRect/>
          <a:stretch>
            <a:fillRect/>
          </a:stretch>
        </p:blipFill>
        <p:spPr bwMode="auto">
          <a:xfrm>
            <a:off x="2308225" y="5167313"/>
            <a:ext cx="563563" cy="563562"/>
          </a:xfrm>
          <a:prstGeom prst="rect">
            <a:avLst/>
          </a:prstGeom>
          <a:noFill/>
          <a:ln w="9525">
            <a:noFill/>
            <a:miter lim="800000"/>
            <a:headEnd/>
            <a:tailEnd/>
          </a:ln>
        </p:spPr>
      </p:pic>
      <p:pic>
        <p:nvPicPr>
          <p:cNvPr id="6172" name="Picture 28" descr="Estee_Lauder.eps"/>
          <p:cNvPicPr>
            <a:picLocks noChangeAspect="1"/>
          </p:cNvPicPr>
          <p:nvPr/>
        </p:nvPicPr>
        <p:blipFill>
          <a:blip r:embed="rId26"/>
          <a:srcRect/>
          <a:stretch>
            <a:fillRect/>
          </a:stretch>
        </p:blipFill>
        <p:spPr bwMode="auto">
          <a:xfrm>
            <a:off x="3716338" y="5345113"/>
            <a:ext cx="1389062" cy="177800"/>
          </a:xfrm>
          <a:prstGeom prst="rect">
            <a:avLst/>
          </a:prstGeom>
          <a:noFill/>
          <a:ln w="9525">
            <a:noFill/>
            <a:miter lim="800000"/>
            <a:headEnd/>
            <a:tailEnd/>
          </a:ln>
        </p:spPr>
      </p:pic>
      <p:pic>
        <p:nvPicPr>
          <p:cNvPr id="6173" name="Picture 30" descr="Nestle.eps"/>
          <p:cNvPicPr>
            <a:picLocks noChangeAspect="1"/>
          </p:cNvPicPr>
          <p:nvPr/>
        </p:nvPicPr>
        <p:blipFill>
          <a:blip r:embed="rId27"/>
          <a:srcRect/>
          <a:stretch>
            <a:fillRect/>
          </a:stretch>
        </p:blipFill>
        <p:spPr bwMode="auto">
          <a:xfrm>
            <a:off x="3871913" y="6172200"/>
            <a:ext cx="1081087" cy="276225"/>
          </a:xfrm>
          <a:prstGeom prst="rect">
            <a:avLst/>
          </a:prstGeom>
          <a:noFill/>
          <a:ln w="9525">
            <a:noFill/>
            <a:miter lim="800000"/>
            <a:headEnd/>
            <a:tailEnd/>
          </a:ln>
        </p:spPr>
      </p:pic>
      <p:pic>
        <p:nvPicPr>
          <p:cNvPr id="6174" name="Picture 31" descr="SC_Johnson.eps"/>
          <p:cNvPicPr>
            <a:picLocks noChangeAspect="1"/>
          </p:cNvPicPr>
          <p:nvPr/>
        </p:nvPicPr>
        <p:blipFill>
          <a:blip r:embed="rId28">
            <a:grayscl/>
          </a:blip>
          <a:srcRect/>
          <a:stretch>
            <a:fillRect/>
          </a:stretch>
        </p:blipFill>
        <p:spPr bwMode="auto">
          <a:xfrm>
            <a:off x="2025650" y="4365625"/>
            <a:ext cx="1130300" cy="323850"/>
          </a:xfrm>
          <a:prstGeom prst="rect">
            <a:avLst/>
          </a:prstGeom>
          <a:noFill/>
          <a:ln w="9525">
            <a:noFill/>
            <a:miter lim="800000"/>
            <a:headEnd/>
            <a:tailEnd/>
          </a:ln>
        </p:spPr>
      </p:pic>
      <p:pic>
        <p:nvPicPr>
          <p:cNvPr id="6175" name="Picture 32" descr="Sony.eps"/>
          <p:cNvPicPr>
            <a:picLocks noChangeAspect="1"/>
          </p:cNvPicPr>
          <p:nvPr/>
        </p:nvPicPr>
        <p:blipFill>
          <a:blip r:embed="rId29"/>
          <a:srcRect/>
          <a:stretch>
            <a:fillRect/>
          </a:stretch>
        </p:blipFill>
        <p:spPr bwMode="auto">
          <a:xfrm>
            <a:off x="5700713" y="6207125"/>
            <a:ext cx="1173162" cy="206375"/>
          </a:xfrm>
          <a:prstGeom prst="rect">
            <a:avLst/>
          </a:prstGeom>
          <a:noFill/>
          <a:ln w="9525">
            <a:noFill/>
            <a:miter lim="800000"/>
            <a:headEnd/>
            <a:tailEnd/>
          </a:ln>
        </p:spPr>
      </p:pic>
      <p:pic>
        <p:nvPicPr>
          <p:cNvPr id="6176" name="Picture 35" descr="logo_lego.jpg"/>
          <p:cNvPicPr>
            <a:picLocks noChangeAspect="1"/>
          </p:cNvPicPr>
          <p:nvPr/>
        </p:nvPicPr>
        <p:blipFill>
          <a:blip r:embed="rId30">
            <a:grayscl/>
          </a:blip>
          <a:srcRect/>
          <a:stretch>
            <a:fillRect/>
          </a:stretch>
        </p:blipFill>
        <p:spPr bwMode="auto">
          <a:xfrm>
            <a:off x="4119563" y="4224338"/>
            <a:ext cx="552450" cy="552450"/>
          </a:xfrm>
          <a:prstGeom prst="rect">
            <a:avLst/>
          </a:prstGeom>
          <a:noFill/>
          <a:ln w="9525">
            <a:noFill/>
            <a:miter lim="800000"/>
            <a:headEnd/>
            <a:tailEnd/>
          </a:ln>
        </p:spPr>
      </p:pic>
      <p:pic>
        <p:nvPicPr>
          <p:cNvPr id="6177" name="Picture 35" descr="StarbucksLogo.eps"/>
          <p:cNvPicPr>
            <a:picLocks noChangeAspect="1"/>
          </p:cNvPicPr>
          <p:nvPr/>
        </p:nvPicPr>
        <p:blipFill>
          <a:blip r:embed="rId31"/>
          <a:srcRect/>
          <a:stretch>
            <a:fillRect/>
          </a:stretch>
        </p:blipFill>
        <p:spPr bwMode="auto">
          <a:xfrm>
            <a:off x="5984875" y="4214813"/>
            <a:ext cx="590550" cy="5889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0" y="0"/>
            <a:ext cx="9144000" cy="6858000"/>
          </a:xfrm>
          <a:prstGeom prst="rect">
            <a:avLst/>
          </a:prstGeom>
          <a:solidFill>
            <a:srgbClr val="4A7CA0"/>
          </a:solidFill>
          <a:ln w="9525">
            <a:noFill/>
            <a:round/>
            <a:headEnd/>
            <a:tailEnd/>
          </a:ln>
        </p:spPr>
        <p:txBody>
          <a:bodyPr/>
          <a:lstStyle/>
          <a:p>
            <a:endParaRPr lang="en-US" dirty="0"/>
          </a:p>
        </p:txBody>
      </p:sp>
      <p:cxnSp>
        <p:nvCxnSpPr>
          <p:cNvPr id="7171" name="Straight Connector 7"/>
          <p:cNvCxnSpPr>
            <a:cxnSpLocks noChangeShapeType="1"/>
          </p:cNvCxnSpPr>
          <p:nvPr/>
        </p:nvCxnSpPr>
        <p:spPr bwMode="auto">
          <a:xfrm>
            <a:off x="0" y="985838"/>
            <a:ext cx="9144000" cy="1587"/>
          </a:xfrm>
          <a:prstGeom prst="line">
            <a:avLst/>
          </a:prstGeom>
          <a:noFill/>
          <a:ln w="9525">
            <a:solidFill>
              <a:schemeClr val="bg1"/>
            </a:solidFill>
            <a:round/>
            <a:headEnd/>
            <a:tailEnd/>
          </a:ln>
        </p:spPr>
      </p:cxnSp>
      <p:sp>
        <p:nvSpPr>
          <p:cNvPr id="7172" name="Rectangle 3"/>
          <p:cNvSpPr>
            <a:spLocks noGrp="1" noChangeArrowheads="1"/>
          </p:cNvSpPr>
          <p:nvPr>
            <p:ph type="body" idx="1"/>
          </p:nvPr>
        </p:nvSpPr>
        <p:spPr>
          <a:xfrm>
            <a:off x="369888" y="1987550"/>
            <a:ext cx="4678362" cy="4572000"/>
          </a:xfrm>
        </p:spPr>
        <p:txBody>
          <a:bodyPr/>
          <a:lstStyle/>
          <a:p>
            <a:pPr marL="0" eaLnBrk="1" hangingPunct="1">
              <a:spcBef>
                <a:spcPts val="2875"/>
              </a:spcBef>
              <a:buFontTx/>
              <a:buNone/>
            </a:pPr>
            <a:r>
              <a:rPr lang="en-US" sz="2000" b="1" dirty="0">
                <a:solidFill>
                  <a:schemeClr val="bg1"/>
                </a:solidFill>
                <a:latin typeface="Century Gothic" charset="0"/>
                <a:ea typeface="ＭＳ Ｐゴシック" charset="-128"/>
              </a:rPr>
              <a:t>No Phthalates, Heavy Metals </a:t>
            </a:r>
            <a:br>
              <a:rPr lang="en-US" sz="2000" b="1" dirty="0">
                <a:solidFill>
                  <a:schemeClr val="bg1"/>
                </a:solidFill>
                <a:latin typeface="Century Gothic" charset="0"/>
                <a:ea typeface="ＭＳ Ｐゴシック" charset="-128"/>
              </a:rPr>
            </a:br>
            <a:r>
              <a:rPr lang="en-US" sz="2000" b="1" dirty="0">
                <a:solidFill>
                  <a:schemeClr val="bg1"/>
                </a:solidFill>
                <a:latin typeface="Century Gothic" charset="0"/>
                <a:ea typeface="ＭＳ Ｐゴシック" charset="-128"/>
              </a:rPr>
              <a:t>or detectable halogens/bromines during combustion, extremely low smoke density &amp; VOC’s</a:t>
            </a:r>
          </a:p>
          <a:p>
            <a:pPr marL="0" eaLnBrk="1" hangingPunct="1">
              <a:spcBef>
                <a:spcPts val="2875"/>
              </a:spcBef>
              <a:buFontTx/>
              <a:buNone/>
            </a:pPr>
            <a:r>
              <a:rPr lang="en-US" sz="2000" b="1" dirty="0">
                <a:solidFill>
                  <a:schemeClr val="bg1"/>
                </a:solidFill>
                <a:latin typeface="Century Gothic" charset="0"/>
                <a:ea typeface="ＭＳ Ｐゴシック" charset="-128"/>
              </a:rPr>
              <a:t>Processable on same </a:t>
            </a:r>
            <a:br>
              <a:rPr lang="en-US" sz="2000" b="1" dirty="0">
                <a:solidFill>
                  <a:schemeClr val="bg1"/>
                </a:solidFill>
                <a:latin typeface="Century Gothic" charset="0"/>
                <a:ea typeface="ＭＳ Ｐゴシック" charset="-128"/>
              </a:rPr>
            </a:br>
            <a:r>
              <a:rPr lang="en-US" sz="2000" b="1" dirty="0">
                <a:solidFill>
                  <a:schemeClr val="bg1"/>
                </a:solidFill>
                <a:latin typeface="Century Gothic" charset="0"/>
                <a:ea typeface="ＭＳ Ｐゴシック" charset="-128"/>
              </a:rPr>
              <a:t>extrusion equipment as PVC</a:t>
            </a:r>
            <a:br>
              <a:rPr lang="en-US" sz="2000" b="1" dirty="0">
                <a:solidFill>
                  <a:schemeClr val="bg1"/>
                </a:solidFill>
                <a:latin typeface="Century Gothic" charset="0"/>
                <a:ea typeface="ＭＳ Ｐゴシック" charset="-128"/>
              </a:rPr>
            </a:br>
            <a:r>
              <a:rPr lang="en-US" sz="2000" b="1" dirty="0">
                <a:solidFill>
                  <a:schemeClr val="bg1"/>
                </a:solidFill>
                <a:latin typeface="Century Gothic" charset="0"/>
                <a:ea typeface="ＭＳ Ｐゴシック" charset="-128"/>
              </a:rPr>
              <a:t>and other Thermoplastics</a:t>
            </a:r>
          </a:p>
          <a:p>
            <a:pPr marL="0" eaLnBrk="1" hangingPunct="1">
              <a:spcBef>
                <a:spcPts val="2875"/>
              </a:spcBef>
              <a:buFontTx/>
              <a:buNone/>
            </a:pPr>
            <a:r>
              <a:rPr lang="en-US" sz="2000" b="1" dirty="0">
                <a:solidFill>
                  <a:schemeClr val="bg1"/>
                </a:solidFill>
                <a:latin typeface="Century Gothic" charset="0"/>
                <a:ea typeface="ＭＳ Ｐゴシック" charset="-128"/>
              </a:rPr>
              <a:t>Cradle to Cradle recyclable</a:t>
            </a:r>
            <a:br>
              <a:rPr lang="en-US" sz="2000" b="1" dirty="0">
                <a:solidFill>
                  <a:schemeClr val="bg1"/>
                </a:solidFill>
                <a:latin typeface="Century Gothic" charset="0"/>
                <a:ea typeface="ＭＳ Ｐゴシック" charset="-128"/>
              </a:rPr>
            </a:br>
            <a:r>
              <a:rPr lang="en-US" sz="2000" b="1" dirty="0">
                <a:solidFill>
                  <a:schemeClr val="bg1"/>
                </a:solidFill>
                <a:latin typeface="Century Gothic" charset="0"/>
                <a:ea typeface="ＭＳ Ｐゴシック" charset="-128"/>
              </a:rPr>
              <a:t>for targeted constructions</a:t>
            </a:r>
          </a:p>
        </p:txBody>
      </p:sp>
      <p:sp>
        <p:nvSpPr>
          <p:cNvPr id="7173" name="Rectangle 2"/>
          <p:cNvSpPr txBox="1">
            <a:spLocks noChangeArrowheads="1"/>
          </p:cNvSpPr>
          <p:nvPr/>
        </p:nvSpPr>
        <p:spPr bwMode="auto">
          <a:xfrm>
            <a:off x="161925" y="460375"/>
            <a:ext cx="8982075" cy="1206500"/>
          </a:xfrm>
          <a:prstGeom prst="rect">
            <a:avLst/>
          </a:prstGeom>
          <a:noFill/>
          <a:ln w="9525">
            <a:noFill/>
            <a:miter lim="800000"/>
            <a:headEnd/>
            <a:tailEnd/>
          </a:ln>
        </p:spPr>
        <p:txBody>
          <a:bodyPr anchor="ctr"/>
          <a:lstStyle/>
          <a:p>
            <a:pPr algn="ctr"/>
            <a:r>
              <a:rPr lang="en-US" sz="3000" b="1" dirty="0">
                <a:latin typeface="Century Gothic" charset="0"/>
                <a:cs typeface="Arial" charset="0"/>
              </a:rPr>
              <a:t>Alternative Compounds to Replace PVC</a:t>
            </a:r>
            <a:br>
              <a:rPr lang="en-US" sz="3000" b="1" dirty="0">
                <a:latin typeface="Century Gothic" charset="0"/>
                <a:cs typeface="Arial" charset="0"/>
              </a:rPr>
            </a:br>
            <a:r>
              <a:rPr lang="en-US" sz="3000" b="1" dirty="0">
                <a:latin typeface="Century Gothic" charset="0"/>
                <a:cs typeface="Arial" charset="0"/>
              </a:rPr>
              <a:t>in a Variety of Applications</a:t>
            </a:r>
            <a:endParaRPr lang="en-US" sz="3000" dirty="0">
              <a:latin typeface="Century Gothic" charset="0"/>
              <a:cs typeface="Arial" charset="0"/>
            </a:endParaRPr>
          </a:p>
        </p:txBody>
      </p:sp>
      <p:cxnSp>
        <p:nvCxnSpPr>
          <p:cNvPr id="7174" name="Straight Connector 11"/>
          <p:cNvCxnSpPr>
            <a:cxnSpLocks noChangeShapeType="1"/>
          </p:cNvCxnSpPr>
          <p:nvPr/>
        </p:nvCxnSpPr>
        <p:spPr bwMode="auto">
          <a:xfrm>
            <a:off x="0" y="1455738"/>
            <a:ext cx="9144000" cy="1587"/>
          </a:xfrm>
          <a:prstGeom prst="line">
            <a:avLst/>
          </a:prstGeom>
          <a:noFill/>
          <a:ln w="9525">
            <a:solidFill>
              <a:schemeClr val="bg1"/>
            </a:solidFill>
            <a:round/>
            <a:headEnd/>
            <a:tailEnd/>
          </a:ln>
        </p:spPr>
      </p:cxnSp>
      <p:pic>
        <p:nvPicPr>
          <p:cNvPr id="7175" name="Picture 7" descr="SheerWeave Infinity 1"/>
          <p:cNvPicPr>
            <a:picLocks noChangeAspect="1" noChangeArrowheads="1"/>
          </p:cNvPicPr>
          <p:nvPr/>
        </p:nvPicPr>
        <p:blipFill>
          <a:blip r:embed="rId2"/>
          <a:srcRect/>
          <a:stretch>
            <a:fillRect/>
          </a:stretch>
        </p:blipFill>
        <p:spPr bwMode="auto">
          <a:xfrm>
            <a:off x="5190565" y="1574155"/>
            <a:ext cx="3665199" cy="2370316"/>
          </a:xfrm>
          <a:prstGeom prst="rect">
            <a:avLst/>
          </a:prstGeom>
          <a:noFill/>
          <a:ln w="9525">
            <a:noFill/>
            <a:miter lim="800000"/>
            <a:headEnd/>
            <a:tailEnd/>
          </a:ln>
        </p:spPr>
      </p:pic>
      <p:pic>
        <p:nvPicPr>
          <p:cNvPr id="7176" name="Picture 4" descr="SheerWeave Infinity 3"/>
          <p:cNvPicPr>
            <a:picLocks noChangeAspect="1" noChangeArrowheads="1"/>
          </p:cNvPicPr>
          <p:nvPr/>
        </p:nvPicPr>
        <p:blipFill>
          <a:blip r:embed="rId3"/>
          <a:srcRect/>
          <a:stretch>
            <a:fillRect/>
          </a:stretch>
        </p:blipFill>
        <p:spPr bwMode="auto">
          <a:xfrm>
            <a:off x="5190565" y="4025154"/>
            <a:ext cx="3665199" cy="2169272"/>
          </a:xfrm>
          <a:prstGeom prst="rect">
            <a:avLst/>
          </a:prstGeom>
          <a:noFill/>
          <a:ln w="9525">
            <a:noFill/>
            <a:miter lim="800000"/>
            <a:headEnd/>
            <a:tailEnd/>
          </a:ln>
        </p:spPr>
      </p:pic>
      <p:sp>
        <p:nvSpPr>
          <p:cNvPr id="7177" name="Rectangle 2"/>
          <p:cNvSpPr txBox="1">
            <a:spLocks noChangeArrowheads="1"/>
          </p:cNvSpPr>
          <p:nvPr/>
        </p:nvSpPr>
        <p:spPr bwMode="auto">
          <a:xfrm>
            <a:off x="5530402" y="6270072"/>
            <a:ext cx="3863975" cy="398463"/>
          </a:xfrm>
          <a:prstGeom prst="rect">
            <a:avLst/>
          </a:prstGeom>
          <a:noFill/>
          <a:ln w="9525">
            <a:noFill/>
            <a:miter lim="800000"/>
            <a:headEnd/>
            <a:tailEnd/>
          </a:ln>
        </p:spPr>
        <p:txBody>
          <a:bodyPr anchor="ctr"/>
          <a:lstStyle/>
          <a:p>
            <a:r>
              <a:rPr lang="en-US" sz="1000" i="1" dirty="0" smtClean="0">
                <a:latin typeface="Century Gothic" charset="0"/>
              </a:rPr>
              <a:t>Used </a:t>
            </a:r>
            <a:r>
              <a:rPr lang="en-US" sz="1000" i="1" dirty="0">
                <a:latin typeface="Century Gothic" charset="0"/>
              </a:rPr>
              <a:t>with Permission: Window roller shades with </a:t>
            </a:r>
            <a:br>
              <a:rPr lang="en-US" sz="1000" i="1" dirty="0">
                <a:latin typeface="Century Gothic" charset="0"/>
              </a:rPr>
            </a:br>
            <a:r>
              <a:rPr lang="en-US" sz="1000" i="1" dirty="0">
                <a:latin typeface="Century Gothic" charset="0"/>
              </a:rPr>
              <a:t>Phifer Incorporated's SheerWeave Infinity fabric.</a:t>
            </a:r>
            <a:endParaRPr lang="en-US" sz="1000" i="1" dirty="0">
              <a:latin typeface="Century Gothic" charset="0"/>
              <a:cs typeface="Arial" charset="0"/>
            </a:endParaRP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0"/>
            <a:ext cx="9144000" cy="6858000"/>
          </a:xfrm>
          <a:prstGeom prst="rect">
            <a:avLst/>
          </a:prstGeom>
          <a:solidFill>
            <a:srgbClr val="74A4A8"/>
          </a:solidFill>
          <a:ln w="9525">
            <a:noFill/>
            <a:round/>
            <a:headEnd/>
            <a:tailEnd/>
          </a:ln>
        </p:spPr>
        <p:txBody>
          <a:bodyPr/>
          <a:lstStyle/>
          <a:p>
            <a:endParaRPr lang="en-US" dirty="0"/>
          </a:p>
        </p:txBody>
      </p:sp>
      <p:cxnSp>
        <p:nvCxnSpPr>
          <p:cNvPr id="8195" name="Straight Connector 7"/>
          <p:cNvCxnSpPr>
            <a:cxnSpLocks noChangeShapeType="1"/>
          </p:cNvCxnSpPr>
          <p:nvPr/>
        </p:nvCxnSpPr>
        <p:spPr bwMode="auto">
          <a:xfrm>
            <a:off x="0" y="985838"/>
            <a:ext cx="9144000" cy="1587"/>
          </a:xfrm>
          <a:prstGeom prst="line">
            <a:avLst/>
          </a:prstGeom>
          <a:noFill/>
          <a:ln w="9525">
            <a:solidFill>
              <a:schemeClr val="bg1"/>
            </a:solidFill>
            <a:round/>
            <a:headEnd/>
            <a:tailEnd/>
          </a:ln>
        </p:spPr>
      </p:cxnSp>
      <p:sp>
        <p:nvSpPr>
          <p:cNvPr id="8196" name="Rectangle 3"/>
          <p:cNvSpPr>
            <a:spLocks noGrp="1" noChangeArrowheads="1"/>
          </p:cNvSpPr>
          <p:nvPr>
            <p:ph type="body" idx="1"/>
          </p:nvPr>
        </p:nvSpPr>
        <p:spPr>
          <a:xfrm>
            <a:off x="350838" y="2974975"/>
            <a:ext cx="5592762" cy="3375025"/>
          </a:xfrm>
        </p:spPr>
        <p:txBody>
          <a:bodyPr/>
          <a:lstStyle/>
          <a:p>
            <a:pPr marL="647700" lvl="1" eaLnBrk="1" hangingPunct="1">
              <a:buFontTx/>
              <a:buNone/>
            </a:pPr>
            <a:r>
              <a:rPr lang="en-US" sz="1800" dirty="0">
                <a:solidFill>
                  <a:schemeClr val="bg1"/>
                </a:solidFill>
                <a:latin typeface="Century Gothic" charset="0"/>
                <a:ea typeface="ＭＳ Ｐゴシック" charset="-128"/>
              </a:rPr>
              <a:t>•  Custom tailored to the end use application</a:t>
            </a:r>
          </a:p>
          <a:p>
            <a:pPr marL="647700" lvl="1" eaLnBrk="1" hangingPunct="1">
              <a:buFontTx/>
              <a:buNone/>
            </a:pPr>
            <a:r>
              <a:rPr lang="en-US" sz="1800" dirty="0">
                <a:solidFill>
                  <a:schemeClr val="bg1"/>
                </a:solidFill>
                <a:latin typeface="Century Gothic" charset="0"/>
                <a:ea typeface="ＭＳ Ｐゴシック" charset="-128"/>
              </a:rPr>
              <a:t>•  0.89 to 1.00 specific gravity for flame retardant grades</a:t>
            </a:r>
          </a:p>
          <a:p>
            <a:pPr marL="647700" lvl="1" eaLnBrk="1" hangingPunct="1">
              <a:buFontTx/>
              <a:buNone/>
            </a:pPr>
            <a:r>
              <a:rPr lang="en-US" sz="1800" dirty="0">
                <a:solidFill>
                  <a:schemeClr val="bg1"/>
                </a:solidFill>
                <a:latin typeface="Century Gothic" charset="0"/>
                <a:ea typeface="ＭＳ Ｐゴシック" charset="-128"/>
              </a:rPr>
              <a:t>•  Building block in bio-based versions </a:t>
            </a:r>
            <a:br>
              <a:rPr lang="en-US" sz="1800" dirty="0">
                <a:solidFill>
                  <a:schemeClr val="bg1"/>
                </a:solidFill>
                <a:latin typeface="Century Gothic" charset="0"/>
                <a:ea typeface="ＭＳ Ｐゴシック" charset="-128"/>
              </a:rPr>
            </a:br>
            <a:r>
              <a:rPr lang="en-US" sz="1800" dirty="0">
                <a:solidFill>
                  <a:schemeClr val="bg1"/>
                </a:solidFill>
                <a:latin typeface="Century Gothic" charset="0"/>
                <a:ea typeface="ＭＳ Ｐゴシック" charset="-128"/>
              </a:rPr>
              <a:t>in development</a:t>
            </a:r>
          </a:p>
          <a:p>
            <a:pPr marL="647700" lvl="1" eaLnBrk="1" hangingPunct="1">
              <a:buFontTx/>
              <a:buNone/>
            </a:pPr>
            <a:endParaRPr lang="en-US" sz="1800" dirty="0">
              <a:solidFill>
                <a:schemeClr val="bg1"/>
              </a:solidFill>
              <a:latin typeface="Century Gothic" charset="0"/>
              <a:ea typeface="ＭＳ Ｐゴシック" charset="-128"/>
            </a:endParaRPr>
          </a:p>
          <a:p>
            <a:pPr eaLnBrk="1" hangingPunct="1">
              <a:spcBef>
                <a:spcPts val="1075"/>
              </a:spcBef>
              <a:buFontTx/>
              <a:buNone/>
            </a:pPr>
            <a:r>
              <a:rPr lang="en-US" sz="2000" b="1" dirty="0">
                <a:solidFill>
                  <a:schemeClr val="bg1"/>
                </a:solidFill>
                <a:latin typeface="Century Gothic" charset="0"/>
                <a:ea typeface="ＭＳ Ｐゴシック" charset="-128"/>
              </a:rPr>
              <a:t>Recipient of R&amp;D 100 Award from R&amp;D</a:t>
            </a:r>
            <a:r>
              <a:rPr lang="en-US" sz="1050" b="1" dirty="0">
                <a:solidFill>
                  <a:schemeClr val="bg1"/>
                </a:solidFill>
                <a:latin typeface="Century Gothic" charset="0"/>
                <a:ea typeface="ＭＳ Ｐゴシック" charset="-128"/>
              </a:rPr>
              <a:t> </a:t>
            </a:r>
          </a:p>
          <a:p>
            <a:pPr eaLnBrk="1" hangingPunct="1">
              <a:spcBef>
                <a:spcPts val="1075"/>
              </a:spcBef>
              <a:buFontTx/>
              <a:buNone/>
            </a:pPr>
            <a:r>
              <a:rPr lang="en-US" sz="2000" b="1" dirty="0">
                <a:solidFill>
                  <a:schemeClr val="bg1"/>
                </a:solidFill>
                <a:latin typeface="Century Gothic" charset="0"/>
                <a:ea typeface="ＭＳ Ｐゴシック" charset="-128"/>
              </a:rPr>
              <a:t>Magazine</a:t>
            </a:r>
          </a:p>
        </p:txBody>
      </p:sp>
      <p:sp>
        <p:nvSpPr>
          <p:cNvPr id="8197" name="Rectangle 2"/>
          <p:cNvSpPr txBox="1">
            <a:spLocks noChangeArrowheads="1"/>
          </p:cNvSpPr>
          <p:nvPr/>
        </p:nvSpPr>
        <p:spPr bwMode="auto">
          <a:xfrm>
            <a:off x="304800" y="460375"/>
            <a:ext cx="8839200" cy="1206500"/>
          </a:xfrm>
          <a:prstGeom prst="rect">
            <a:avLst/>
          </a:prstGeom>
          <a:noFill/>
          <a:ln w="9525">
            <a:noFill/>
            <a:miter lim="800000"/>
            <a:headEnd/>
            <a:tailEnd/>
          </a:ln>
        </p:spPr>
        <p:txBody>
          <a:bodyPr anchor="ctr"/>
          <a:lstStyle/>
          <a:p>
            <a:r>
              <a:rPr lang="en-US" sz="3000" b="1" dirty="0">
                <a:latin typeface="Century Gothic" charset="0"/>
                <a:cs typeface="Arial" charset="0"/>
              </a:rPr>
              <a:t>Alternative Plastic</a:t>
            </a:r>
            <a:br>
              <a:rPr lang="en-US" sz="3000" b="1" dirty="0">
                <a:latin typeface="Century Gothic" charset="0"/>
                <a:cs typeface="Arial" charset="0"/>
              </a:rPr>
            </a:br>
            <a:r>
              <a:rPr lang="en-US" sz="3000" b="1" dirty="0">
                <a:latin typeface="Century Gothic" charset="0"/>
                <a:cs typeface="Arial" charset="0"/>
              </a:rPr>
              <a:t>For Textile &amp; Coated Fabric Use</a:t>
            </a:r>
            <a:endParaRPr lang="en-US" sz="3000" dirty="0">
              <a:latin typeface="Century Gothic" charset="0"/>
              <a:cs typeface="Arial" charset="0"/>
            </a:endParaRPr>
          </a:p>
        </p:txBody>
      </p:sp>
      <p:cxnSp>
        <p:nvCxnSpPr>
          <p:cNvPr id="8198" name="Straight Connector 11"/>
          <p:cNvCxnSpPr>
            <a:cxnSpLocks noChangeShapeType="1"/>
          </p:cNvCxnSpPr>
          <p:nvPr/>
        </p:nvCxnSpPr>
        <p:spPr bwMode="auto">
          <a:xfrm>
            <a:off x="0" y="1455738"/>
            <a:ext cx="9144000" cy="1587"/>
          </a:xfrm>
          <a:prstGeom prst="line">
            <a:avLst/>
          </a:prstGeom>
          <a:noFill/>
          <a:ln w="9525">
            <a:solidFill>
              <a:schemeClr val="bg1"/>
            </a:solidFill>
            <a:round/>
            <a:headEnd/>
            <a:tailEnd/>
          </a:ln>
        </p:spPr>
      </p:cxnSp>
      <p:pic>
        <p:nvPicPr>
          <p:cNvPr id="8199" name="Picture 10" descr="SheerWeave Infinity 6.jpg"/>
          <p:cNvPicPr>
            <a:picLocks noChangeAspect="1"/>
          </p:cNvPicPr>
          <p:nvPr/>
        </p:nvPicPr>
        <p:blipFill>
          <a:blip r:embed="rId2"/>
          <a:srcRect r="4973" b="4189"/>
          <a:stretch>
            <a:fillRect/>
          </a:stretch>
        </p:blipFill>
        <p:spPr bwMode="auto">
          <a:xfrm>
            <a:off x="6300788" y="3325813"/>
            <a:ext cx="2843212" cy="3532187"/>
          </a:xfrm>
          <a:prstGeom prst="rect">
            <a:avLst/>
          </a:prstGeom>
          <a:noFill/>
          <a:ln w="9525">
            <a:noFill/>
            <a:miter lim="800000"/>
            <a:headEnd/>
            <a:tailEnd/>
          </a:ln>
        </p:spPr>
      </p:pic>
      <p:pic>
        <p:nvPicPr>
          <p:cNvPr id="8200" name="Picture 9" descr="SheerWeave Infinity 2.jpg"/>
          <p:cNvPicPr>
            <a:picLocks noChangeAspect="1"/>
          </p:cNvPicPr>
          <p:nvPr/>
        </p:nvPicPr>
        <p:blipFill>
          <a:blip r:embed="rId3"/>
          <a:srcRect t="6821" b="17924"/>
          <a:stretch>
            <a:fillRect/>
          </a:stretch>
        </p:blipFill>
        <p:spPr bwMode="auto">
          <a:xfrm>
            <a:off x="7334250" y="1138198"/>
            <a:ext cx="714375" cy="780188"/>
          </a:xfrm>
          <a:prstGeom prst="rect">
            <a:avLst/>
          </a:prstGeom>
          <a:noFill/>
          <a:ln w="9525">
            <a:noFill/>
            <a:miter lim="800000"/>
            <a:headEnd/>
            <a:tailEnd/>
          </a:ln>
        </p:spPr>
      </p:pic>
      <p:sp>
        <p:nvSpPr>
          <p:cNvPr id="2" name="AutoShape 2" descr="Window Blinds Hunter Window Blinds Also Ideal For Homes With Children Or Pets The Designer Screen Roller Shades Douglas Vertical Parts hunter window bli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Window Blinds Hunter Window Blinds Also Ideal For Homes With Children Or Pets The Designer Screen Roller Shades Douglas Vertical Parts hunter window bli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6" descr="Window Blinds Hunter Window Blinds Also Ideal For Homes With Children Or Pets The Designer Screen Roller Shades Douglas Vertical Parts hunter window blin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8" descr="Window Blinds Hunter Window Blinds Also Ideal For Homes With Children Or Pets The Designer Screen Roller Shades Douglas Vertical Parts hunter window blind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Window Blinds Hunter Window Blinds Also Ideal For Homes With Children Or Pets The Designer Screen Roller Shades Douglas Vertical Parts hunter window blind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0" name="Picture 12" descr="Image result for vertical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0636"/>
            <a:ext cx="2843211" cy="317023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wall cover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5959" y="20636"/>
            <a:ext cx="2948040" cy="317023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wall cover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5959" y="3325812"/>
            <a:ext cx="2948040" cy="3532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9"/>
          <p:cNvGrpSpPr>
            <a:grpSpLocks/>
          </p:cNvGrpSpPr>
          <p:nvPr/>
        </p:nvGrpSpPr>
        <p:grpSpPr bwMode="auto">
          <a:xfrm>
            <a:off x="-45245" y="0"/>
            <a:ext cx="9446420" cy="7029450"/>
            <a:chOff x="-76199" y="0"/>
            <a:chExt cx="9446420" cy="7029450"/>
          </a:xfrm>
        </p:grpSpPr>
        <p:sp>
          <p:nvSpPr>
            <p:cNvPr id="13315" name="Rectangle 5"/>
            <p:cNvSpPr>
              <a:spLocks noChangeArrowheads="1"/>
            </p:cNvSpPr>
            <p:nvPr/>
          </p:nvSpPr>
          <p:spPr bwMode="auto">
            <a:xfrm>
              <a:off x="-76199" y="0"/>
              <a:ext cx="9220199" cy="7029450"/>
            </a:xfrm>
            <a:prstGeom prst="rect">
              <a:avLst/>
            </a:prstGeom>
            <a:solidFill>
              <a:srgbClr val="82997D"/>
            </a:solidFill>
            <a:ln w="9525">
              <a:noFill/>
              <a:round/>
              <a:headEnd/>
              <a:tailEnd/>
            </a:ln>
          </p:spPr>
          <p:txBody>
            <a:bodyPr/>
            <a:lstStyle/>
            <a:p>
              <a:endParaRPr lang="en-US" dirty="0"/>
            </a:p>
          </p:txBody>
        </p:sp>
        <p:sp>
          <p:nvSpPr>
            <p:cNvPr id="13316" name="Rectangle 2"/>
            <p:cNvSpPr txBox="1">
              <a:spLocks noChangeArrowheads="1"/>
            </p:cNvSpPr>
            <p:nvPr/>
          </p:nvSpPr>
          <p:spPr bwMode="auto">
            <a:xfrm>
              <a:off x="-76199" y="223838"/>
              <a:ext cx="9220199" cy="1206500"/>
            </a:xfrm>
            <a:prstGeom prst="rect">
              <a:avLst/>
            </a:prstGeom>
            <a:noFill/>
            <a:ln w="9525">
              <a:noFill/>
              <a:miter lim="800000"/>
              <a:headEnd/>
              <a:tailEnd/>
            </a:ln>
          </p:spPr>
          <p:txBody>
            <a:bodyPr anchor="ctr"/>
            <a:lstStyle/>
            <a:p>
              <a:r>
                <a:rPr lang="en-US" sz="3000" b="1" dirty="0">
                  <a:latin typeface="Century Gothic" charset="0"/>
                </a:rPr>
                <a:t>Property Comparison – Polymer Spider Chart</a:t>
              </a:r>
              <a:endParaRPr lang="en-US" sz="3000" dirty="0">
                <a:latin typeface="Century Gothic" charset="0"/>
              </a:endParaRPr>
            </a:p>
          </p:txBody>
        </p:sp>
        <p:cxnSp>
          <p:nvCxnSpPr>
            <p:cNvPr id="13317" name="Straight Connector 7"/>
            <p:cNvCxnSpPr>
              <a:cxnSpLocks noChangeShapeType="1"/>
            </p:cNvCxnSpPr>
            <p:nvPr/>
          </p:nvCxnSpPr>
          <p:spPr bwMode="auto">
            <a:xfrm>
              <a:off x="0" y="985838"/>
              <a:ext cx="9144000" cy="1587"/>
            </a:xfrm>
            <a:prstGeom prst="line">
              <a:avLst/>
            </a:prstGeom>
            <a:noFill/>
            <a:ln w="9525">
              <a:solidFill>
                <a:schemeClr val="bg1"/>
              </a:solidFill>
              <a:round/>
              <a:headEnd/>
              <a:tailEnd/>
            </a:ln>
          </p:spPr>
        </p:cxnSp>
        <p:pic>
          <p:nvPicPr>
            <p:cNvPr id="13318" name="Picture 2" descr="PAL_properties_notitle.jpg"/>
            <p:cNvPicPr>
              <a:picLocks noChangeAspect="1"/>
            </p:cNvPicPr>
            <p:nvPr/>
          </p:nvPicPr>
          <p:blipFill>
            <a:blip r:embed="rId2"/>
            <a:srcRect l="8669" t="24484"/>
            <a:stretch>
              <a:fillRect/>
            </a:stretch>
          </p:blipFill>
          <p:spPr bwMode="auto">
            <a:xfrm>
              <a:off x="-30954" y="1642268"/>
              <a:ext cx="9158288" cy="4411663"/>
            </a:xfrm>
            <a:prstGeom prst="rect">
              <a:avLst/>
            </a:prstGeom>
            <a:noFill/>
            <a:ln w="9525">
              <a:noFill/>
              <a:miter lim="800000"/>
              <a:headEnd/>
              <a:tailEnd/>
            </a:ln>
          </p:spPr>
        </p:pic>
        <p:sp>
          <p:nvSpPr>
            <p:cNvPr id="13320" name="Rectangle 7"/>
            <p:cNvSpPr>
              <a:spLocks noChangeArrowheads="1"/>
            </p:cNvSpPr>
            <p:nvPr/>
          </p:nvSpPr>
          <p:spPr bwMode="auto">
            <a:xfrm>
              <a:off x="7505700" y="3848100"/>
              <a:ext cx="393700" cy="292100"/>
            </a:xfrm>
            <a:prstGeom prst="rect">
              <a:avLst/>
            </a:prstGeom>
            <a:noFill/>
            <a:ln w="9525">
              <a:noFill/>
              <a:round/>
              <a:headEnd/>
              <a:tailEnd/>
            </a:ln>
          </p:spPr>
          <p:txBody>
            <a:bodyPr/>
            <a:lstStyle/>
            <a:p>
              <a:endParaRPr lang="en-US" dirty="0">
                <a:solidFill>
                  <a:schemeClr val="accent1"/>
                </a:solidFill>
              </a:endParaRPr>
            </a:p>
          </p:txBody>
        </p:sp>
        <p:sp>
          <p:nvSpPr>
            <p:cNvPr id="13321" name="Rectangle 2"/>
            <p:cNvSpPr txBox="1">
              <a:spLocks noChangeArrowheads="1"/>
            </p:cNvSpPr>
            <p:nvPr/>
          </p:nvSpPr>
          <p:spPr bwMode="auto">
            <a:xfrm>
              <a:off x="7702550" y="3802856"/>
              <a:ext cx="1667671" cy="502444"/>
            </a:xfrm>
            <a:prstGeom prst="rect">
              <a:avLst/>
            </a:prstGeom>
            <a:noFill/>
            <a:ln w="9525">
              <a:noFill/>
              <a:miter lim="800000"/>
              <a:headEnd/>
              <a:tailEnd/>
            </a:ln>
          </p:spPr>
          <p:txBody>
            <a:bodyPr anchor="ctr"/>
            <a:lstStyle/>
            <a:p>
              <a:pPr>
                <a:lnSpc>
                  <a:spcPts val="1500"/>
                </a:lnSpc>
              </a:pPr>
              <a:r>
                <a:rPr lang="en-US" sz="1300" b="1" dirty="0">
                  <a:solidFill>
                    <a:schemeClr val="tx1"/>
                  </a:solidFill>
                </a:rPr>
                <a:t> (PVC Alternative)</a:t>
              </a:r>
            </a:p>
          </p:txBody>
        </p:sp>
      </p:grpSp>
    </p:spTree>
  </p:cSld>
  <p:clrMapOvr>
    <a:masterClrMapping/>
  </p:clrMapOvr>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MP_OnScreen.pot 1">
    <a:dk1>
      <a:srgbClr val="000000"/>
    </a:dk1>
    <a:lt1>
      <a:srgbClr val="FFFFFF"/>
    </a:lt1>
    <a:dk2>
      <a:srgbClr val="006666"/>
    </a:dk2>
    <a:lt2>
      <a:srgbClr val="B2B2B2"/>
    </a:lt2>
    <a:accent1>
      <a:srgbClr val="006666"/>
    </a:accent1>
    <a:accent2>
      <a:srgbClr val="DC5114"/>
    </a:accent2>
    <a:accent3>
      <a:srgbClr val="FFFFFF"/>
    </a:accent3>
    <a:accent4>
      <a:srgbClr val="000000"/>
    </a:accent4>
    <a:accent5>
      <a:srgbClr val="AAB8B8"/>
    </a:accent5>
    <a:accent6>
      <a:srgbClr val="C74911"/>
    </a:accent6>
    <a:hlink>
      <a:srgbClr val="669900"/>
    </a:hlink>
    <a:folHlink>
      <a:srgbClr val="EEAA00"/>
    </a:folHlink>
  </a:clrScheme>
</a:themeOverride>
</file>

<file path=docProps/app.xml><?xml version="1.0" encoding="utf-8"?>
<Properties xmlns="http://schemas.openxmlformats.org/officeDocument/2006/extended-properties" xmlns:vt="http://schemas.openxmlformats.org/officeDocument/2006/docPropsVTypes">
  <TotalTime>13580</TotalTime>
  <Words>740</Words>
  <Application>Microsoft Office PowerPoint</Application>
  <PresentationFormat>On-screen Show (4:3)</PresentationFormat>
  <Paragraphs>134</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Sustainability Creed   Leave No Footprint Behind</vt:lpstr>
      <vt:lpstr>PowerPoint Presentation</vt:lpstr>
      <vt:lpstr>PowerPoint Presentation</vt:lpstr>
      <vt:lpstr>Recent Advances in the State-of- the-Art of Intumescent FR Systems</vt:lpstr>
      <vt:lpstr>Intumescent Adhesive/Lamination Grades</vt:lpstr>
      <vt:lpstr>PowerPoint Presentation</vt:lpstr>
      <vt:lpstr>Post-Carbon Fiber / 60 sec. Burn</vt:lpstr>
      <vt:lpstr>Intumescent /Glass - 60 sec. Burn</vt:lpstr>
      <vt:lpstr>Intumescent Flexible Molded Plaque in 60 Sec. Vertical Burn </vt:lpstr>
      <vt:lpstr>Key Takeaways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Alternative to PVC Contract and Coated Fabrics</dc:title>
  <dc:creator>Owner</dc:creator>
  <cp:lastModifiedBy>Windows User</cp:lastModifiedBy>
  <cp:revision>215</cp:revision>
  <cp:lastPrinted>2011-09-06T14:25:29Z</cp:lastPrinted>
  <dcterms:created xsi:type="dcterms:W3CDTF">2011-09-06T14:08:16Z</dcterms:created>
  <dcterms:modified xsi:type="dcterms:W3CDTF">2018-03-08T01:52:00Z</dcterms:modified>
</cp:coreProperties>
</file>